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63" r:id="rId2"/>
  </p:sldMasterIdLst>
  <p:notesMasterIdLst>
    <p:notesMasterId r:id="rId25"/>
  </p:notesMasterIdLst>
  <p:handoutMasterIdLst>
    <p:handoutMasterId r:id="rId26"/>
  </p:handoutMasterIdLst>
  <p:sldIdLst>
    <p:sldId id="792" r:id="rId3"/>
    <p:sldId id="765" r:id="rId4"/>
    <p:sldId id="769" r:id="rId5"/>
    <p:sldId id="770" r:id="rId6"/>
    <p:sldId id="772" r:id="rId7"/>
    <p:sldId id="766" r:id="rId8"/>
    <p:sldId id="793" r:id="rId9"/>
    <p:sldId id="773" r:id="rId10"/>
    <p:sldId id="786" r:id="rId11"/>
    <p:sldId id="781" r:id="rId12"/>
    <p:sldId id="780" r:id="rId13"/>
    <p:sldId id="782" r:id="rId14"/>
    <p:sldId id="783" r:id="rId15"/>
    <p:sldId id="777" r:id="rId16"/>
    <p:sldId id="775" r:id="rId17"/>
    <p:sldId id="776" r:id="rId18"/>
    <p:sldId id="778" r:id="rId19"/>
    <p:sldId id="779" r:id="rId20"/>
    <p:sldId id="790" r:id="rId21"/>
    <p:sldId id="791" r:id="rId22"/>
    <p:sldId id="794" r:id="rId23"/>
    <p:sldId id="784" r:id="rId24"/>
  </p:sldIdLst>
  <p:sldSz cx="9144000" cy="6858000" type="screen4x3"/>
  <p:notesSz cx="9271000" cy="69977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FF9696"/>
    <a:srgbClr val="C8C8FF"/>
    <a:srgbClr val="FFC8C8"/>
    <a:srgbClr val="FF8080"/>
    <a:srgbClr val="0000FF"/>
    <a:srgbClr val="00FF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79" autoAdjust="0"/>
    <p:restoredTop sz="99484" autoAdjust="0"/>
  </p:normalViewPr>
  <p:slideViewPr>
    <p:cSldViewPr snapToGrid="0" showGuides="1">
      <p:cViewPr varScale="1">
        <p:scale>
          <a:sx n="66" d="100"/>
          <a:sy n="66" d="100"/>
        </p:scale>
        <p:origin x="1468" y="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8405" cy="384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637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l" defTabSz="930275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145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646863"/>
            <a:ext cx="401637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l" defTabSz="930275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1450" y="6646863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fld id="{6C575EF6-0A42-47AD-9795-45638C6EBC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80607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637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l" defTabSz="930275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145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86075" y="525463"/>
            <a:ext cx="3498850" cy="26241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7100" y="3324225"/>
            <a:ext cx="7416800" cy="314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46863"/>
            <a:ext cx="401637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l" defTabSz="930275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1450" y="6646863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fld id="{36D2114C-9ADD-4CC4-A481-465B192EE9D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1050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6A70C628-EED6-426F-8978-D074BA252B05}" type="slidenum">
              <a:rPr lang="en-US" altLang="en-US" sz="3600" kern="0">
                <a:solidFill>
                  <a:srgbClr val="000000"/>
                </a:solidFill>
                <a:sym typeface="Helvetica Light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1</a:t>
            </a:fld>
            <a:endParaRPr lang="en-US" altLang="en-US" sz="3600" kern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9134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33C936E-CCF2-44A5-A3E5-36F946589AA4}" type="slidenum">
              <a:rPr lang="en-US" altLang="en-US" smtClean="0"/>
              <a:pPr/>
              <a:t>10</a:t>
            </a:fld>
            <a:endParaRPr lang="en-US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472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7B8B6BB-181B-43C4-B948-9A3F1ADF8B52}" type="slidenum">
              <a:rPr lang="en-US" altLang="en-US" smtClean="0"/>
              <a:pPr/>
              <a:t>11</a:t>
            </a:fld>
            <a:endParaRPr lang="en-US" altLang="en-US" smtClean="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1087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7D17E21-1ACD-400D-8D0A-05F69A9ADEC3}" type="slidenum">
              <a:rPr lang="en-US" altLang="en-US" smtClean="0"/>
              <a:pPr/>
              <a:t>12</a:t>
            </a:fld>
            <a:endParaRPr lang="en-US" altLang="en-US" smtClean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9287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420F9BD-E0A1-4577-BD63-AF2A5A2318CC}" type="slidenum">
              <a:rPr lang="en-US" altLang="en-US" smtClean="0"/>
              <a:pPr/>
              <a:t>13</a:t>
            </a:fld>
            <a:endParaRPr lang="en-US" altLang="en-US" smtClean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623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8E29CBC-8914-429E-83B1-190A58DE31E1}" type="slidenum">
              <a:rPr lang="en-US" altLang="en-US" smtClean="0"/>
              <a:pPr/>
              <a:t>14</a:t>
            </a:fld>
            <a:endParaRPr lang="en-US" altLang="en-US" smtClean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5484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24786E6-B4C3-4BA2-9B4A-45A70FBFA893}" type="slidenum">
              <a:rPr lang="en-US" altLang="en-US" smtClean="0"/>
              <a:pPr/>
              <a:t>15</a:t>
            </a:fld>
            <a:endParaRPr lang="en-US" altLang="en-US" smtClean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666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5ED171B-66A3-4BFC-A621-2457D1CDC5F1}" type="slidenum">
              <a:rPr lang="en-US" altLang="en-US" smtClean="0"/>
              <a:pPr/>
              <a:t>16</a:t>
            </a:fld>
            <a:endParaRPr lang="en-US" altLang="en-US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3396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C17A3C9-423F-4814-ACF0-CD69B286FC3C}" type="slidenum">
              <a:rPr lang="en-US" altLang="en-US" smtClean="0"/>
              <a:pPr/>
              <a:t>17</a:t>
            </a:fld>
            <a:endParaRPr lang="en-US" altLang="en-US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8946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E98EA00-EF4B-4488-871E-8F4F6ABB039C}" type="slidenum">
              <a:rPr lang="en-US" altLang="en-US" smtClean="0"/>
              <a:pPr/>
              <a:t>18</a:t>
            </a:fld>
            <a:endParaRPr lang="en-US" altLang="en-US" smtClean="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1426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1342216-7349-4252-A188-31D0FFE49AD5}" type="slidenum">
              <a:rPr lang="en-US" altLang="en-US" smtClean="0"/>
              <a:pPr/>
              <a:t>19</a:t>
            </a:fld>
            <a:endParaRPr lang="en-US" altLang="en-US" smtClean="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465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7577CD9-C8EA-462D-9D52-12B3C1E7719C}" type="slidenum">
              <a:rPr lang="en-US" altLang="en-US" smtClean="0"/>
              <a:pPr/>
              <a:t>2</a:t>
            </a:fld>
            <a:endParaRPr lang="en-US" altLang="en-US" smtClean="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4877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1A5C572-BB94-4AC8-AF50-5C50EFEDF767}" type="slidenum">
              <a:rPr lang="en-US" altLang="en-US" smtClean="0"/>
              <a:pPr/>
              <a:t>20</a:t>
            </a:fld>
            <a:endParaRPr lang="en-US" altLang="en-US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4820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1A5C572-BB94-4AC8-AF50-5C50EFEDF767}" type="slidenum">
              <a:rPr lang="en-US" altLang="en-US" smtClean="0"/>
              <a:pPr/>
              <a:t>21</a:t>
            </a:fld>
            <a:endParaRPr lang="en-US" altLang="en-US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934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7B99EC3-E4D5-4C1B-B90B-188AFC5EE249}" type="slidenum">
              <a:rPr lang="en-US" altLang="en-US" smtClean="0"/>
              <a:pPr/>
              <a:t>3</a:t>
            </a:fld>
            <a:endParaRPr lang="en-US" altLang="en-US" smtClean="0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346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AA10DC9-6663-4402-91E3-E1ECD50A8D46}" type="slidenum">
              <a:rPr lang="en-US" altLang="en-US" smtClean="0"/>
              <a:pPr/>
              <a:t>4</a:t>
            </a:fld>
            <a:endParaRPr lang="en-US" altLang="en-US" smtClean="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897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2E18744-6625-4DEA-970B-563359793B98}" type="slidenum">
              <a:rPr lang="en-US" altLang="en-US" smtClean="0"/>
              <a:pPr/>
              <a:t>5</a:t>
            </a:fld>
            <a:endParaRPr lang="en-US" altLang="en-US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617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2ECF10C-89F7-4828-9452-DCD06DA8EF40}" type="slidenum">
              <a:rPr lang="en-US" altLang="en-US" smtClean="0"/>
              <a:pPr/>
              <a:t>6</a:t>
            </a:fld>
            <a:endParaRPr lang="en-US" altLang="en-US" smtClean="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745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" panose="02020603050405020304" pitchFamily="18" charset="0"/>
            </a:endParaRPr>
          </a:p>
        </p:txBody>
      </p:sp>
      <p:sp>
        <p:nvSpPr>
          <p:cNvPr id="1423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 eaLnBrk="0" hangingPunct="0"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5513" eaLnBrk="0" hangingPunct="0"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5513" eaLnBrk="0" hangingPunct="0"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5513" eaLnBrk="0" hangingPunct="0"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5513" eaLnBrk="0" hangingPunct="0"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000000"/>
              </a:buClr>
            </a:pPr>
            <a:fld id="{C7446CF5-5315-43D7-9210-8854EE71D187}" type="slidenum">
              <a:rPr lang="en-US" altLang="en-US" sz="1200" u="none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>
                  <a:srgbClr val="000000"/>
                </a:buClr>
              </a:pPr>
              <a:t>7</a:t>
            </a:fld>
            <a:endParaRPr lang="en-US" altLang="en-US" sz="1200" u="none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026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63BD713-57C9-45CC-B0A2-558C90DC1B50}" type="slidenum">
              <a:rPr lang="en-US" altLang="en-US" smtClean="0"/>
              <a:pPr/>
              <a:t>8</a:t>
            </a:fld>
            <a:endParaRPr lang="en-US" altLang="en-US" smtClean="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039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EE763DA-6DDE-4D48-A4B1-C53A375F0E4C}" type="slidenum">
              <a:rPr lang="en-US" altLang="en-US" smtClean="0"/>
              <a:pPr/>
              <a:t>9</a:t>
            </a:fld>
            <a:endParaRPr lang="en-US" altLang="en-US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393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DE60E0-A090-40FE-82D0-C4F25B73C76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6292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E81930-AE02-42A7-934C-4C3434053CC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3739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34FCD0-BBC8-43D0-9053-D08EF4B6561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4632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 userDrawn="1"/>
        </p:nvSpPr>
        <p:spPr bwMode="auto">
          <a:xfrm>
            <a:off x="152400" y="6553200"/>
            <a:ext cx="4953000" cy="27463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 u="sng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 u="sng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 u="sng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 u="sng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 u="sng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000000"/>
              </a:buClr>
              <a:defRPr/>
            </a:pPr>
            <a:r>
              <a:rPr lang="en-US" altLang="en-US" sz="1200" u="none" smtClean="0">
                <a:solidFill>
                  <a:srgbClr val="000000"/>
                </a:solidFill>
                <a:cs typeface="+mn-cs"/>
                <a:sym typeface="Symbol" pitchFamily="18" charset="2"/>
              </a:rPr>
              <a:t></a:t>
            </a:r>
            <a:r>
              <a:rPr lang="en-US" altLang="en-US" sz="1200" u="none" smtClean="0">
                <a:solidFill>
                  <a:srgbClr val="000000"/>
                </a:solidFill>
                <a:cs typeface="+mn-cs"/>
              </a:rPr>
              <a:t>2010 Carnegie Mellon University</a:t>
            </a:r>
          </a:p>
        </p:txBody>
      </p:sp>
      <p:sp>
        <p:nvSpPr>
          <p:cNvPr id="972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990600"/>
            <a:ext cx="7772400" cy="2133600"/>
          </a:xfrm>
        </p:spPr>
        <p:txBody>
          <a:bodyPr/>
          <a:lstStyle>
            <a:lvl1pPr>
              <a:defRPr sz="6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276600"/>
            <a:ext cx="7772400" cy="2819400"/>
          </a:xfrm>
        </p:spPr>
        <p:txBody>
          <a:bodyPr/>
          <a:lstStyle>
            <a:lvl1pPr marL="0" indent="0" algn="ctr">
              <a:buFontTx/>
              <a:buNone/>
              <a:defRPr sz="2400" b="1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BABBAB5-B27F-495A-AD52-48A05D6B220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009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039ACC-77A6-4408-8F82-C63D7BC0105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7449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58AE497-90EE-4A29-B130-0F566858641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2739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990600"/>
            <a:ext cx="421005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1050" y="990600"/>
            <a:ext cx="4211638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6F00361-2190-495A-AA2B-BA7DEFBD972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4364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ACCA81-E622-47C3-BA5E-CA67E3A0E75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7080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DF58D2-E238-441C-B8D3-AA4796709EF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3457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BC9B8F-D586-4A3B-B327-785CC9A47E89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9163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CCEDDA-D4E7-470B-A181-F8A03D51D09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542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2E681B-8021-4848-A39A-14B733AB2E4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02098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D30E0A-29CD-4D5E-908B-17E6A6EDF6E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1463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015584-12FD-47F0-9E65-B271130126EC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7455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59563" y="152400"/>
            <a:ext cx="2143125" cy="6324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278563" cy="6324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694F900-F833-4DB9-9BD2-2E9D7BCCE93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452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964B9A-E42F-4B18-B571-89ED7ECBA15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397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8AA8A2-B5E5-4394-ADA8-4CED31D323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3692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F973F9-B981-4152-8021-40C610D13E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327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4FBB81-CD8E-467D-8F20-1430993A6B7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16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35AA34-59E4-4384-A4F9-5EC2BE80F6D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8777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974407-2901-488A-BDA1-BB232D7440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0576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1ADDCF-D710-4731-BC29-66A8DDBC0D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8447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92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2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2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cs typeface="+mn-cs"/>
              </a:defRPr>
            </a:lvl1pPr>
          </a:lstStyle>
          <a:p>
            <a:pPr>
              <a:defRPr/>
            </a:pPr>
            <a:fld id="{88C8DE92-C3C4-430F-B3F3-8CF04C5C727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534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90600"/>
            <a:ext cx="8574088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-152400" y="6553200"/>
            <a:ext cx="8458200" cy="27463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 u="sng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 u="sng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 u="sng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 u="sng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 u="sng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000000"/>
              </a:buClr>
              <a:defRPr/>
            </a:pPr>
            <a:endParaRPr lang="en-US" altLang="en-US" sz="1200" u="none" smtClean="0">
              <a:solidFill>
                <a:srgbClr val="000000"/>
              </a:solidFill>
              <a:cs typeface="+mn-cs"/>
            </a:endParaRPr>
          </a:p>
        </p:txBody>
      </p:sp>
      <p:sp>
        <p:nvSpPr>
          <p:cNvPr id="9626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4825" y="6540500"/>
            <a:ext cx="2133600" cy="30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 u="none">
                <a:latin typeface="Times" panose="02020603050405020304" pitchFamily="18" charset="0"/>
              </a:defRPr>
            </a:lvl1pPr>
          </a:lstStyle>
          <a:p>
            <a:fld id="{F21EFC5A-1AE3-4BF9-90F3-64B98E3AADC5}" type="slidenum">
              <a:rPr lang="en-US" altLang="en-US">
                <a:solidFill>
                  <a:srgbClr val="000000"/>
                </a:solidFill>
                <a:cs typeface="+mn-cs"/>
              </a:rPr>
              <a:pPr/>
              <a:t>‹#›</a:t>
            </a:fld>
            <a:endParaRPr lang="en-US" altLang="en-US">
              <a:solidFill>
                <a:srgbClr val="000000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7861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66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6600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6600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6600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6600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6600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6600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6600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66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scikit-learn.org/stable/modules/generated/sklearn.cluster.DBSCAN.html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3" t="-159" r="240" b="15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85800" y="990600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914353" eaLnBrk="1" hangingPunct="1">
              <a:defRPr/>
            </a:pPr>
            <a:r>
              <a:rPr lang="en-US" sz="3600" kern="0" dirty="0">
                <a:solidFill>
                  <a:srgbClr val="000000"/>
                </a:solidFill>
                <a:latin typeface="Arial"/>
                <a:sym typeface="Helvetica Light"/>
              </a:rPr>
              <a:t>Machine Learning for </a:t>
            </a:r>
            <a:r>
              <a:rPr lang="en-US" sz="3600" kern="0" dirty="0" smtClean="0">
                <a:solidFill>
                  <a:srgbClr val="000000"/>
                </a:solidFill>
                <a:latin typeface="Arial"/>
                <a:sym typeface="Helvetica Light"/>
              </a:rPr>
              <a:t>Cities</a:t>
            </a:r>
            <a:endParaRPr lang="en-US" sz="3600" kern="0" dirty="0">
              <a:solidFill>
                <a:srgbClr val="000000"/>
              </a:solidFill>
              <a:latin typeface="Arial"/>
              <a:sym typeface="Helvetica Light"/>
            </a:endParaRPr>
          </a:p>
          <a:p>
            <a:pPr algn="ctr" defTabSz="914353" eaLnBrk="1" hangingPunct="1">
              <a:defRPr/>
            </a:pPr>
            <a:r>
              <a:rPr lang="en-US" sz="3600" kern="0" dirty="0">
                <a:solidFill>
                  <a:srgbClr val="000000"/>
                </a:solidFill>
                <a:latin typeface="Arial"/>
                <a:sym typeface="Helvetica Light"/>
              </a:rPr>
              <a:t> CUSP-GX </a:t>
            </a:r>
            <a:r>
              <a:rPr lang="en-US" sz="3600" kern="0" dirty="0" smtClean="0">
                <a:solidFill>
                  <a:srgbClr val="000000"/>
                </a:solidFill>
                <a:latin typeface="Arial"/>
                <a:sym typeface="Helvetica Light"/>
              </a:rPr>
              <a:t>5003.001</a:t>
            </a:r>
            <a:r>
              <a:rPr lang="en-US" sz="3600" kern="0" dirty="0">
                <a:solidFill>
                  <a:srgbClr val="000000"/>
                </a:solidFill>
                <a:latin typeface="Arial"/>
                <a:sym typeface="Helvetica Light"/>
              </a:rPr>
              <a:t>, Spring </a:t>
            </a:r>
            <a:r>
              <a:rPr lang="en-US" sz="3600" kern="0" dirty="0" smtClean="0">
                <a:solidFill>
                  <a:srgbClr val="000000"/>
                </a:solidFill>
                <a:latin typeface="Arial"/>
                <a:sym typeface="Helvetica Light"/>
              </a:rPr>
              <a:t>2022</a:t>
            </a:r>
            <a:endParaRPr lang="en-US" sz="3600" kern="0" dirty="0">
              <a:solidFill>
                <a:srgbClr val="000000"/>
              </a:solidFill>
              <a:latin typeface="Arial"/>
              <a:sym typeface="Helvetica Light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779588" y="2860675"/>
            <a:ext cx="5595937" cy="1143000"/>
          </a:xfrm>
          <a:prstGeom prst="rect">
            <a:avLst/>
          </a:prstGeom>
          <a:solidFill>
            <a:srgbClr val="CCCCFF"/>
          </a:solidFill>
          <a:ln>
            <a:noFill/>
          </a:ln>
          <a:extLst/>
        </p:spPr>
        <p:txBody>
          <a:bodyPr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defRPr/>
            </a:pPr>
            <a:r>
              <a:rPr lang="en-US" altLang="en-US" u="sng" kern="0" dirty="0" smtClean="0">
                <a:solidFill>
                  <a:srgbClr val="000000"/>
                </a:solidFill>
              </a:rPr>
              <a:t>Lecture 13</a:t>
            </a:r>
            <a:r>
              <a:rPr lang="en-US" altLang="en-US" kern="0" dirty="0" smtClean="0">
                <a:solidFill>
                  <a:srgbClr val="000000"/>
                </a:solidFill>
              </a:rPr>
              <a:t>: Anomalous Pattern Detection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3"/>
          <p:cNvSpPr txBox="1">
            <a:spLocks noChangeArrowheads="1"/>
          </p:cNvSpPr>
          <p:nvPr/>
        </p:nvSpPr>
        <p:spPr bwMode="auto">
          <a:xfrm>
            <a:off x="1312863" y="876300"/>
            <a:ext cx="6481762" cy="701675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/>
              <a:t>We can scan over </a:t>
            </a:r>
            <a:r>
              <a:rPr lang="en-US" altLang="en-US" sz="2000" u="sng"/>
              <a:t>subsets</a:t>
            </a:r>
            <a:r>
              <a:rPr lang="en-US" altLang="en-US" sz="2000"/>
              <a:t> of the dataset in order to find those groups of records that correspond to a pattern. </a:t>
            </a:r>
          </a:p>
        </p:txBody>
      </p:sp>
      <p:sp>
        <p:nvSpPr>
          <p:cNvPr id="20483" name="Text Box 4"/>
          <p:cNvSpPr txBox="1">
            <a:spLocks noChangeArrowheads="1"/>
          </p:cNvSpPr>
          <p:nvPr/>
        </p:nvSpPr>
        <p:spPr bwMode="auto">
          <a:xfrm>
            <a:off x="633413" y="1803400"/>
            <a:ext cx="3694112" cy="11906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Step 1</a:t>
            </a:r>
            <a:r>
              <a:rPr lang="en-US" altLang="en-US" sz="1800"/>
              <a:t>: Compute </a:t>
            </a:r>
            <a:r>
              <a:rPr lang="en-US" altLang="en-US" sz="1800" b="1"/>
              <a:t>score</a:t>
            </a:r>
            <a:r>
              <a:rPr lang="en-US" altLang="en-US" sz="1800"/>
              <a:t> F(S, P) for each subset S = {x</a:t>
            </a:r>
            <a:r>
              <a:rPr lang="en-US" altLang="en-US" sz="1800" baseline="-25000"/>
              <a:t>i</a:t>
            </a:r>
            <a:r>
              <a:rPr lang="en-US" altLang="en-US" sz="1800"/>
              <a:t>} and for each pattern type P, where higher score means more likely to be a pattern.</a:t>
            </a:r>
          </a:p>
        </p:txBody>
      </p:sp>
      <p:sp>
        <p:nvSpPr>
          <p:cNvPr id="20484" name="Text Box 5"/>
          <p:cNvSpPr txBox="1">
            <a:spLocks noChangeArrowheads="1"/>
          </p:cNvSpPr>
          <p:nvPr/>
        </p:nvSpPr>
        <p:spPr bwMode="auto">
          <a:xfrm>
            <a:off x="4932363" y="1800225"/>
            <a:ext cx="3419475" cy="1190625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Step 2</a:t>
            </a:r>
            <a:r>
              <a:rPr lang="en-US" altLang="en-US" sz="1800"/>
              <a:t>: Consider the highest scoring potential patterns (S, P) and decide whether each actually represents a pattern.</a:t>
            </a:r>
          </a:p>
        </p:txBody>
      </p:sp>
      <p:sp>
        <p:nvSpPr>
          <p:cNvPr id="20485" name="Text Box 6"/>
          <p:cNvSpPr txBox="1">
            <a:spLocks noChangeArrowheads="1"/>
          </p:cNvSpPr>
          <p:nvPr/>
        </p:nvSpPr>
        <p:spPr bwMode="auto">
          <a:xfrm>
            <a:off x="1309688" y="3233738"/>
            <a:ext cx="6508750" cy="366712"/>
          </a:xfrm>
          <a:prstGeom prst="rect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There are many options for computing the score of a subset S.</a:t>
            </a:r>
          </a:p>
        </p:txBody>
      </p:sp>
      <p:sp>
        <p:nvSpPr>
          <p:cNvPr id="20486" name="Text Box 7"/>
          <p:cNvSpPr txBox="1">
            <a:spLocks noChangeArrowheads="1"/>
          </p:cNvSpPr>
          <p:nvPr/>
        </p:nvSpPr>
        <p:spPr bwMode="auto">
          <a:xfrm>
            <a:off x="608013" y="3790950"/>
            <a:ext cx="7908925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In the WSARE method (“What’s Strange About Recent Events”), we consider the subsets of the data defined by a one- or two-component rule R,  and find rules where the current data is significantly different than the past.</a:t>
            </a:r>
          </a:p>
        </p:txBody>
      </p:sp>
      <p:pic>
        <p:nvPicPr>
          <p:cNvPr id="20487" name="Picture 16" descr="Pictur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30" b="51625"/>
          <a:stretch>
            <a:fillRect/>
          </a:stretch>
        </p:blipFill>
        <p:spPr bwMode="auto">
          <a:xfrm>
            <a:off x="4503738" y="4978400"/>
            <a:ext cx="4287837" cy="132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8" name="Text Box 17"/>
          <p:cNvSpPr txBox="1">
            <a:spLocks noChangeArrowheads="1"/>
          </p:cNvSpPr>
          <p:nvPr/>
        </p:nvSpPr>
        <p:spPr bwMode="auto">
          <a:xfrm>
            <a:off x="892175" y="4873625"/>
            <a:ext cx="3171825" cy="155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/>
              <a:t>For example, using WSARE for hospital Emergency Department surveillance resulted in finding the following significant rule, corresponding to an outbreak of respiratory illness on 9/6/2000.</a:t>
            </a:r>
          </a:p>
        </p:txBody>
      </p:sp>
      <p:sp>
        <p:nvSpPr>
          <p:cNvPr id="20489" name="Rectangle 18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rgbClr val="006600"/>
                </a:solidFill>
              </a:rPr>
              <a:t>What’s Strange About Recent Events?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rgbClr val="006600"/>
                </a:solidFill>
              </a:rPr>
              <a:t>Anomaly pattern detection</a:t>
            </a:r>
          </a:p>
        </p:txBody>
      </p:sp>
      <p:sp>
        <p:nvSpPr>
          <p:cNvPr id="22531" name="Text Box 3"/>
          <p:cNvSpPr txBox="1">
            <a:spLocks noChangeArrowheads="1"/>
          </p:cNvSpPr>
          <p:nvPr/>
        </p:nvSpPr>
        <p:spPr bwMode="auto">
          <a:xfrm>
            <a:off x="1312863" y="876300"/>
            <a:ext cx="6481762" cy="701675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/>
              <a:t>We can scan over </a:t>
            </a:r>
            <a:r>
              <a:rPr lang="en-US" altLang="en-US" sz="2000" u="sng"/>
              <a:t>subsets</a:t>
            </a:r>
            <a:r>
              <a:rPr lang="en-US" altLang="en-US" sz="2000"/>
              <a:t> of the dataset in order to find those groups of records that correspond to a pattern. </a:t>
            </a: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633413" y="1803400"/>
            <a:ext cx="3694112" cy="11906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Step 1</a:t>
            </a:r>
            <a:r>
              <a:rPr lang="en-US" altLang="en-US" sz="1800"/>
              <a:t>: Compute </a:t>
            </a:r>
            <a:r>
              <a:rPr lang="en-US" altLang="en-US" sz="1800" b="1"/>
              <a:t>score</a:t>
            </a:r>
            <a:r>
              <a:rPr lang="en-US" altLang="en-US" sz="1800"/>
              <a:t> F(S, P) for each subset S = {x</a:t>
            </a:r>
            <a:r>
              <a:rPr lang="en-US" altLang="en-US" sz="1800" baseline="-25000"/>
              <a:t>i</a:t>
            </a:r>
            <a:r>
              <a:rPr lang="en-US" altLang="en-US" sz="1800"/>
              <a:t>} and for each pattern type P, where higher score means more likely to be a pattern.</a:t>
            </a:r>
          </a:p>
        </p:txBody>
      </p:sp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4932363" y="1800225"/>
            <a:ext cx="3419475" cy="1190625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Step 2</a:t>
            </a:r>
            <a:r>
              <a:rPr lang="en-US" altLang="en-US" sz="1800"/>
              <a:t>: Consider the highest scoring potential patterns (S, P) and decide whether each actually represents a pattern.</a:t>
            </a:r>
          </a:p>
        </p:txBody>
      </p:sp>
      <p:sp>
        <p:nvSpPr>
          <p:cNvPr id="22534" name="Text Box 6"/>
          <p:cNvSpPr txBox="1">
            <a:spLocks noChangeArrowheads="1"/>
          </p:cNvSpPr>
          <p:nvPr/>
        </p:nvSpPr>
        <p:spPr bwMode="auto">
          <a:xfrm>
            <a:off x="1309688" y="3233738"/>
            <a:ext cx="6508750" cy="366712"/>
          </a:xfrm>
          <a:prstGeom prst="rect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There are many options for computing the score of a subset S.</a:t>
            </a:r>
          </a:p>
        </p:txBody>
      </p:sp>
      <p:sp>
        <p:nvSpPr>
          <p:cNvPr id="22535" name="Text Box 7"/>
          <p:cNvSpPr txBox="1">
            <a:spLocks noChangeArrowheads="1"/>
          </p:cNvSpPr>
          <p:nvPr/>
        </p:nvSpPr>
        <p:spPr bwMode="auto">
          <a:xfrm>
            <a:off x="747713" y="3790950"/>
            <a:ext cx="76200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If we do not have access to past data, but we have access to the output of an anomaly detector, we can modify WSARE to detect rules R that correspond to a higher than expected number of anomalous records.</a:t>
            </a:r>
          </a:p>
        </p:txBody>
      </p:sp>
      <p:sp>
        <p:nvSpPr>
          <p:cNvPr id="1975304" name="Text Box 8"/>
          <p:cNvSpPr txBox="1">
            <a:spLocks noChangeArrowheads="1"/>
          </p:cNvSpPr>
          <p:nvPr/>
        </p:nvSpPr>
        <p:spPr bwMode="auto">
          <a:xfrm>
            <a:off x="381000" y="4784725"/>
            <a:ext cx="8362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Now we create tables comparing the numbers of anomalous and normal records:</a:t>
            </a:r>
          </a:p>
        </p:txBody>
      </p:sp>
      <p:sp>
        <p:nvSpPr>
          <p:cNvPr id="1975305" name="Text Box 9"/>
          <p:cNvSpPr txBox="1">
            <a:spLocks noChangeArrowheads="1"/>
          </p:cNvSpPr>
          <p:nvPr/>
        </p:nvSpPr>
        <p:spPr bwMode="auto">
          <a:xfrm>
            <a:off x="2543175" y="5295900"/>
            <a:ext cx="1327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Anomalous</a:t>
            </a:r>
          </a:p>
        </p:txBody>
      </p:sp>
      <p:sp>
        <p:nvSpPr>
          <p:cNvPr id="1975306" name="Text Box 10"/>
          <p:cNvSpPr txBox="1">
            <a:spLocks noChangeArrowheads="1"/>
          </p:cNvSpPr>
          <p:nvPr/>
        </p:nvSpPr>
        <p:spPr bwMode="auto">
          <a:xfrm>
            <a:off x="3802063" y="5297488"/>
            <a:ext cx="920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Normal</a:t>
            </a:r>
          </a:p>
        </p:txBody>
      </p:sp>
      <p:sp>
        <p:nvSpPr>
          <p:cNvPr id="1975307" name="Text Box 11"/>
          <p:cNvSpPr txBox="1">
            <a:spLocks noChangeArrowheads="1"/>
          </p:cNvSpPr>
          <p:nvPr/>
        </p:nvSpPr>
        <p:spPr bwMode="auto">
          <a:xfrm>
            <a:off x="274638" y="5646738"/>
            <a:ext cx="2514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# records satisfying R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# records satisfying ~R</a:t>
            </a:r>
          </a:p>
        </p:txBody>
      </p:sp>
      <p:sp>
        <p:nvSpPr>
          <p:cNvPr id="1975308" name="Text Box 12"/>
          <p:cNvSpPr txBox="1">
            <a:spLocks noChangeArrowheads="1"/>
          </p:cNvSpPr>
          <p:nvPr/>
        </p:nvSpPr>
        <p:spPr bwMode="auto">
          <a:xfrm>
            <a:off x="2962275" y="5653088"/>
            <a:ext cx="438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17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93</a:t>
            </a:r>
          </a:p>
        </p:txBody>
      </p:sp>
      <p:sp>
        <p:nvSpPr>
          <p:cNvPr id="1975309" name="Text Box 13"/>
          <p:cNvSpPr txBox="1">
            <a:spLocks noChangeArrowheads="1"/>
          </p:cNvSpPr>
          <p:nvPr/>
        </p:nvSpPr>
        <p:spPr bwMode="auto">
          <a:xfrm>
            <a:off x="3979863" y="5651500"/>
            <a:ext cx="565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5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400</a:t>
            </a:r>
          </a:p>
        </p:txBody>
      </p:sp>
      <p:sp>
        <p:nvSpPr>
          <p:cNvPr id="1975310" name="AutoShape 14"/>
          <p:cNvSpPr>
            <a:spLocks noChangeArrowheads="1"/>
          </p:cNvSpPr>
          <p:nvPr/>
        </p:nvSpPr>
        <p:spPr bwMode="auto">
          <a:xfrm>
            <a:off x="4910138" y="5713413"/>
            <a:ext cx="788987" cy="274637"/>
          </a:xfrm>
          <a:prstGeom prst="rightArrow">
            <a:avLst>
              <a:gd name="adj1" fmla="val 50000"/>
              <a:gd name="adj2" fmla="val 71821"/>
            </a:avLst>
          </a:prstGeom>
          <a:solidFill>
            <a:schemeClr val="accent1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975311" name="Text Box 15"/>
          <p:cNvSpPr txBox="1">
            <a:spLocks noChangeArrowheads="1"/>
          </p:cNvSpPr>
          <p:nvPr/>
        </p:nvSpPr>
        <p:spPr bwMode="auto">
          <a:xfrm>
            <a:off x="5976938" y="5251450"/>
            <a:ext cx="2706687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Compute p-value using a statistical test (</a:t>
            </a:r>
            <a:r>
              <a:rPr lang="en-US" altLang="en-US" sz="1800">
                <a:latin typeface="Symbol" panose="05050102010706020507" pitchFamily="18" charset="2"/>
              </a:rPr>
              <a:t>C</a:t>
            </a:r>
            <a:r>
              <a:rPr lang="en-US" altLang="en-US" sz="1800" baseline="30000"/>
              <a:t>2</a:t>
            </a:r>
            <a:r>
              <a:rPr lang="en-US" altLang="en-US" sz="1800"/>
              <a:t> or Fisher’s Exact).  Lower p-value = higher score.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5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5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5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5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5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5304" grpId="0"/>
      <p:bldP spid="1975305" grpId="0"/>
      <p:bldP spid="1975306" grpId="0"/>
      <p:bldP spid="1975307" grpId="0"/>
      <p:bldP spid="1975308" grpId="0"/>
      <p:bldP spid="1975309" grpId="0"/>
      <p:bldP spid="1975310" grpId="0" animBg="1"/>
      <p:bldP spid="19753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rgbClr val="006600"/>
                </a:solidFill>
              </a:rPr>
              <a:t>Model-based pattern detection</a:t>
            </a:r>
          </a:p>
        </p:txBody>
      </p:sp>
      <p:sp>
        <p:nvSpPr>
          <p:cNvPr id="24579" name="Text Box 3"/>
          <p:cNvSpPr txBox="1">
            <a:spLocks noChangeArrowheads="1"/>
          </p:cNvSpPr>
          <p:nvPr/>
        </p:nvSpPr>
        <p:spPr bwMode="auto">
          <a:xfrm>
            <a:off x="1312863" y="876300"/>
            <a:ext cx="6481762" cy="701675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/>
              <a:t>We can scan over </a:t>
            </a:r>
            <a:r>
              <a:rPr lang="en-US" altLang="en-US" sz="2000" u="sng"/>
              <a:t>subsets</a:t>
            </a:r>
            <a:r>
              <a:rPr lang="en-US" altLang="en-US" sz="2000"/>
              <a:t> of the dataset in order to find those groups of records that correspond to a pattern. </a:t>
            </a: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633413" y="1803400"/>
            <a:ext cx="3694112" cy="11906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Step 1</a:t>
            </a:r>
            <a:r>
              <a:rPr lang="en-US" altLang="en-US" sz="1800"/>
              <a:t>: Compute </a:t>
            </a:r>
            <a:r>
              <a:rPr lang="en-US" altLang="en-US" sz="1800" b="1"/>
              <a:t>score</a:t>
            </a:r>
            <a:r>
              <a:rPr lang="en-US" altLang="en-US" sz="1800"/>
              <a:t> F(S, P) for each subset S = {x</a:t>
            </a:r>
            <a:r>
              <a:rPr lang="en-US" altLang="en-US" sz="1800" baseline="-25000"/>
              <a:t>i</a:t>
            </a:r>
            <a:r>
              <a:rPr lang="en-US" altLang="en-US" sz="1800"/>
              <a:t>} and for each pattern type P, where higher score means more likely to be a pattern.</a:t>
            </a:r>
          </a:p>
        </p:txBody>
      </p:sp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4932363" y="1800225"/>
            <a:ext cx="3419475" cy="1190625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Step 2</a:t>
            </a:r>
            <a:r>
              <a:rPr lang="en-US" altLang="en-US" sz="1800"/>
              <a:t>: Consider the highest scoring potential patterns (S, P) and decide whether each actually represents a pattern.</a:t>
            </a:r>
          </a:p>
        </p:txBody>
      </p:sp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1309688" y="3233738"/>
            <a:ext cx="6508750" cy="366712"/>
          </a:xfrm>
          <a:prstGeom prst="rect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There are many options for computing the score of a subset S.</a:t>
            </a:r>
          </a:p>
        </p:txBody>
      </p:sp>
      <p:sp>
        <p:nvSpPr>
          <p:cNvPr id="24583" name="Text Box 7"/>
          <p:cNvSpPr txBox="1">
            <a:spLocks noChangeArrowheads="1"/>
          </p:cNvSpPr>
          <p:nvPr/>
        </p:nvSpPr>
        <p:spPr bwMode="auto">
          <a:xfrm>
            <a:off x="747713" y="3790950"/>
            <a:ext cx="76327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In the </a:t>
            </a:r>
            <a:r>
              <a:rPr lang="en-US" altLang="en-US" sz="1800" b="1"/>
              <a:t>model-based</a:t>
            </a:r>
            <a:r>
              <a:rPr lang="en-US" altLang="en-US" sz="1800"/>
              <a:t> anomalous pattern detection approach, we model the effects of each pattern type P on the affected subset of the data S.</a:t>
            </a:r>
          </a:p>
        </p:txBody>
      </p:sp>
      <p:sp>
        <p:nvSpPr>
          <p:cNvPr id="1979408" name="Text Box 16"/>
          <p:cNvSpPr txBox="1">
            <a:spLocks noChangeArrowheads="1"/>
          </p:cNvSpPr>
          <p:nvPr/>
        </p:nvSpPr>
        <p:spPr bwMode="auto">
          <a:xfrm>
            <a:off x="1958975" y="4505325"/>
            <a:ext cx="5187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We then compute the </a:t>
            </a:r>
            <a:r>
              <a:rPr lang="en-US" altLang="en-US" sz="1800" b="1"/>
              <a:t>likelihood ratio statistic</a:t>
            </a:r>
            <a:r>
              <a:rPr lang="en-US" altLang="en-US" sz="1800"/>
              <a:t> Pr(Data | H</a:t>
            </a:r>
            <a:r>
              <a:rPr lang="en-US" altLang="en-US" sz="1800" baseline="-25000"/>
              <a:t>1</a:t>
            </a:r>
            <a:r>
              <a:rPr lang="en-US" altLang="en-US" sz="1800"/>
              <a:t>(S, P)) / Pr(Data | H</a:t>
            </a:r>
            <a:r>
              <a:rPr lang="en-US" altLang="en-US" sz="1800" baseline="-25000"/>
              <a:t>0</a:t>
            </a:r>
            <a:r>
              <a:rPr lang="en-US" altLang="en-US" sz="1800"/>
              <a:t>) for each (S, P).</a:t>
            </a:r>
          </a:p>
        </p:txBody>
      </p:sp>
      <p:sp>
        <p:nvSpPr>
          <p:cNvPr id="1979409" name="Text Box 17"/>
          <p:cNvSpPr txBox="1">
            <a:spLocks noChangeArrowheads="1"/>
          </p:cNvSpPr>
          <p:nvPr/>
        </p:nvSpPr>
        <p:spPr bwMode="auto">
          <a:xfrm>
            <a:off x="795338" y="5305425"/>
            <a:ext cx="38544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In </a:t>
            </a:r>
            <a:r>
              <a:rPr lang="en-US" altLang="en-US" sz="1800" b="1"/>
              <a:t>event detection</a:t>
            </a:r>
            <a:r>
              <a:rPr lang="en-US" altLang="en-US" sz="1800"/>
              <a:t>, we model the null hypothesis H</a:t>
            </a:r>
            <a:r>
              <a:rPr lang="en-US" altLang="en-US" sz="1800" baseline="-25000"/>
              <a:t>0</a:t>
            </a:r>
            <a:r>
              <a:rPr lang="en-US" altLang="en-US" sz="1800"/>
              <a:t> by estimating expected counts for each data stream assuming no events.  </a:t>
            </a:r>
          </a:p>
        </p:txBody>
      </p:sp>
      <p:sp>
        <p:nvSpPr>
          <p:cNvPr id="1979410" name="Text Box 18"/>
          <p:cNvSpPr txBox="1">
            <a:spLocks noChangeArrowheads="1"/>
          </p:cNvSpPr>
          <p:nvPr/>
        </p:nvSpPr>
        <p:spPr bwMode="auto">
          <a:xfrm>
            <a:off x="4792663" y="5300663"/>
            <a:ext cx="322262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Each pattern P is assumed to increase the counts for some data streams in the affected set of spatial locations 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9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9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9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9408" grpId="0"/>
      <p:bldP spid="1979409" grpId="0"/>
      <p:bldP spid="19794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rgbClr val="006600"/>
                </a:solidFill>
              </a:rPr>
              <a:t>Anomalous group detection</a:t>
            </a:r>
          </a:p>
        </p:txBody>
      </p:sp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1312863" y="876300"/>
            <a:ext cx="6481762" cy="701675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/>
              <a:t>We can scan over </a:t>
            </a:r>
            <a:r>
              <a:rPr lang="en-US" altLang="en-US" sz="2000" u="sng"/>
              <a:t>subsets</a:t>
            </a:r>
            <a:r>
              <a:rPr lang="en-US" altLang="en-US" sz="2000"/>
              <a:t> of the dataset in order to find those groups of records that correspond to a pattern. </a:t>
            </a:r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633413" y="1803400"/>
            <a:ext cx="3694112" cy="11906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Step 1</a:t>
            </a:r>
            <a:r>
              <a:rPr lang="en-US" altLang="en-US" sz="1800"/>
              <a:t>: Compute </a:t>
            </a:r>
            <a:r>
              <a:rPr lang="en-US" altLang="en-US" sz="1800" b="1"/>
              <a:t>score</a:t>
            </a:r>
            <a:r>
              <a:rPr lang="en-US" altLang="en-US" sz="1800"/>
              <a:t> F(S, P) for each subset S = {x</a:t>
            </a:r>
            <a:r>
              <a:rPr lang="en-US" altLang="en-US" sz="1800" baseline="-25000"/>
              <a:t>i</a:t>
            </a:r>
            <a:r>
              <a:rPr lang="en-US" altLang="en-US" sz="1800"/>
              <a:t>} and for each pattern type P, where higher score means more likely to be a pattern.</a:t>
            </a:r>
          </a:p>
        </p:txBody>
      </p:sp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4932363" y="1800225"/>
            <a:ext cx="3419475" cy="1190625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Step 2</a:t>
            </a:r>
            <a:r>
              <a:rPr lang="en-US" altLang="en-US" sz="1800"/>
              <a:t>: Consider the highest scoring potential patterns (S, P) and decide whether each actually represents a pattern.</a:t>
            </a:r>
          </a:p>
        </p:txBody>
      </p:sp>
      <p:sp>
        <p:nvSpPr>
          <p:cNvPr id="26630" name="Text Box 6"/>
          <p:cNvSpPr txBox="1">
            <a:spLocks noChangeArrowheads="1"/>
          </p:cNvSpPr>
          <p:nvPr/>
        </p:nvSpPr>
        <p:spPr bwMode="auto">
          <a:xfrm>
            <a:off x="1309688" y="3233738"/>
            <a:ext cx="6508750" cy="366712"/>
          </a:xfrm>
          <a:prstGeom prst="rect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There are many options for computing the score of a subset S.</a:t>
            </a:r>
          </a:p>
        </p:txBody>
      </p:sp>
      <p:sp>
        <p:nvSpPr>
          <p:cNvPr id="26631" name="Text Box 8"/>
          <p:cNvSpPr txBox="1">
            <a:spLocks noChangeArrowheads="1"/>
          </p:cNvSpPr>
          <p:nvPr/>
        </p:nvSpPr>
        <p:spPr bwMode="auto">
          <a:xfrm>
            <a:off x="1958975" y="4505325"/>
            <a:ext cx="5187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We then compute the </a:t>
            </a:r>
            <a:r>
              <a:rPr lang="en-US" altLang="en-US" sz="1800" b="1"/>
              <a:t>likelihood ratio statistic</a:t>
            </a:r>
            <a:r>
              <a:rPr lang="en-US" altLang="en-US" sz="1800"/>
              <a:t> Pr(Data | H</a:t>
            </a:r>
            <a:r>
              <a:rPr lang="en-US" altLang="en-US" sz="1800" baseline="-25000"/>
              <a:t>1</a:t>
            </a:r>
            <a:r>
              <a:rPr lang="en-US" altLang="en-US" sz="1800"/>
              <a:t>(S, P)) / Pr(Data | H</a:t>
            </a:r>
            <a:r>
              <a:rPr lang="en-US" altLang="en-US" sz="1800" baseline="-25000"/>
              <a:t>0</a:t>
            </a:r>
            <a:r>
              <a:rPr lang="en-US" altLang="en-US" sz="1800"/>
              <a:t>) for each (S, P).</a:t>
            </a:r>
          </a:p>
        </p:txBody>
      </p:sp>
      <p:sp>
        <p:nvSpPr>
          <p:cNvPr id="26632" name="Text Box 9"/>
          <p:cNvSpPr txBox="1">
            <a:spLocks noChangeArrowheads="1"/>
          </p:cNvSpPr>
          <p:nvPr/>
        </p:nvSpPr>
        <p:spPr bwMode="auto">
          <a:xfrm>
            <a:off x="868363" y="5305425"/>
            <a:ext cx="369252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In our </a:t>
            </a:r>
            <a:r>
              <a:rPr lang="en-US" altLang="en-US" sz="1800" b="1"/>
              <a:t>AGD</a:t>
            </a:r>
            <a:r>
              <a:rPr lang="en-US" altLang="en-US" sz="1800"/>
              <a:t> (“Anomalous Group Detection”) approach, we model the null hypothesis by learning a Bayes Net from training data.</a:t>
            </a:r>
          </a:p>
        </p:txBody>
      </p:sp>
      <p:sp>
        <p:nvSpPr>
          <p:cNvPr id="1981450" name="Text Box 10"/>
          <p:cNvSpPr txBox="1">
            <a:spLocks noChangeArrowheads="1"/>
          </p:cNvSpPr>
          <p:nvPr/>
        </p:nvSpPr>
        <p:spPr bwMode="auto">
          <a:xfrm>
            <a:off x="4792663" y="5300663"/>
            <a:ext cx="322262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Under the alternative hypothesis H</a:t>
            </a:r>
            <a:r>
              <a:rPr lang="en-US" altLang="en-US" sz="1800" baseline="-25000"/>
              <a:t>1</a:t>
            </a:r>
            <a:r>
              <a:rPr lang="en-US" altLang="en-US" sz="1800"/>
              <a:t>(S), we assume that records in S are drawn from a different Bayes Net.</a:t>
            </a:r>
          </a:p>
        </p:txBody>
      </p:sp>
      <p:sp>
        <p:nvSpPr>
          <p:cNvPr id="26634" name="Text Box 11"/>
          <p:cNvSpPr txBox="1">
            <a:spLocks noChangeArrowheads="1"/>
          </p:cNvSpPr>
          <p:nvPr/>
        </p:nvSpPr>
        <p:spPr bwMode="auto">
          <a:xfrm>
            <a:off x="747713" y="3790950"/>
            <a:ext cx="76327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In the </a:t>
            </a:r>
            <a:r>
              <a:rPr lang="en-US" altLang="en-US" sz="1800" b="1"/>
              <a:t>model-based</a:t>
            </a:r>
            <a:r>
              <a:rPr lang="en-US" altLang="en-US" sz="1800"/>
              <a:t> anomalous pattern detection approach, we model the effects of each pattern type P on the affected subset of the data 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145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rgbClr val="006600"/>
                </a:solidFill>
              </a:rPr>
              <a:t>Which patterns to report?</a:t>
            </a:r>
          </a:p>
        </p:txBody>
      </p:sp>
      <p:sp>
        <p:nvSpPr>
          <p:cNvPr id="30723" name="Text Box 3"/>
          <p:cNvSpPr txBox="1">
            <a:spLocks noChangeArrowheads="1"/>
          </p:cNvSpPr>
          <p:nvPr/>
        </p:nvSpPr>
        <p:spPr bwMode="auto">
          <a:xfrm>
            <a:off x="1312863" y="876300"/>
            <a:ext cx="6481762" cy="701675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/>
              <a:t>We can scan over </a:t>
            </a:r>
            <a:r>
              <a:rPr lang="en-US" altLang="en-US" sz="2000" u="sng"/>
              <a:t>subsets</a:t>
            </a:r>
            <a:r>
              <a:rPr lang="en-US" altLang="en-US" sz="2000"/>
              <a:t> of the dataset in order to find those groups of records that correspond to a pattern. </a:t>
            </a:r>
          </a:p>
        </p:txBody>
      </p:sp>
      <p:sp>
        <p:nvSpPr>
          <p:cNvPr id="1969157" name="Text Box 5"/>
          <p:cNvSpPr txBox="1">
            <a:spLocks noChangeArrowheads="1"/>
          </p:cNvSpPr>
          <p:nvPr/>
        </p:nvSpPr>
        <p:spPr bwMode="auto">
          <a:xfrm>
            <a:off x="1174750" y="3244850"/>
            <a:ext cx="6775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Option 1</a:t>
            </a:r>
            <a:r>
              <a:rPr lang="en-US" altLang="en-US" sz="1800"/>
              <a:t>: Report the k highest scoring subsets, ordered by score.</a:t>
            </a:r>
          </a:p>
        </p:txBody>
      </p:sp>
      <p:sp>
        <p:nvSpPr>
          <p:cNvPr id="30725" name="Text Box 7"/>
          <p:cNvSpPr txBox="1">
            <a:spLocks noChangeArrowheads="1"/>
          </p:cNvSpPr>
          <p:nvPr/>
        </p:nvSpPr>
        <p:spPr bwMode="auto">
          <a:xfrm>
            <a:off x="633413" y="1803400"/>
            <a:ext cx="3694112" cy="11906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Step 1</a:t>
            </a:r>
            <a:r>
              <a:rPr lang="en-US" altLang="en-US" sz="1800"/>
              <a:t>: Compute </a:t>
            </a:r>
            <a:r>
              <a:rPr lang="en-US" altLang="en-US" sz="1800" b="1"/>
              <a:t>score</a:t>
            </a:r>
            <a:r>
              <a:rPr lang="en-US" altLang="en-US" sz="1800"/>
              <a:t> F(S, P) for each subset S = {x</a:t>
            </a:r>
            <a:r>
              <a:rPr lang="en-US" altLang="en-US" sz="1800" baseline="-25000"/>
              <a:t>i</a:t>
            </a:r>
            <a:r>
              <a:rPr lang="en-US" altLang="en-US" sz="1800"/>
              <a:t>} and for each pattern type P, where higher score means more likely to be a pattern.</a:t>
            </a:r>
          </a:p>
        </p:txBody>
      </p:sp>
      <p:sp>
        <p:nvSpPr>
          <p:cNvPr id="30726" name="Text Box 8"/>
          <p:cNvSpPr txBox="1">
            <a:spLocks noChangeArrowheads="1"/>
          </p:cNvSpPr>
          <p:nvPr/>
        </p:nvSpPr>
        <p:spPr bwMode="auto">
          <a:xfrm>
            <a:off x="4932363" y="1800225"/>
            <a:ext cx="3419475" cy="1222375"/>
          </a:xfrm>
          <a:prstGeom prst="rect">
            <a:avLst/>
          </a:prstGeom>
          <a:solidFill>
            <a:srgbClr val="CC99FF"/>
          </a:solidFill>
          <a:ln w="31750" algn="ctr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Step 2</a:t>
            </a:r>
            <a:r>
              <a:rPr lang="en-US" altLang="en-US" sz="1800"/>
              <a:t>: Consider the highest scoring potential patterns (S, P) and decide whether each actually represents a pattern.</a:t>
            </a:r>
          </a:p>
        </p:txBody>
      </p:sp>
      <p:sp>
        <p:nvSpPr>
          <p:cNvPr id="1969161" name="Text Box 9"/>
          <p:cNvSpPr txBox="1">
            <a:spLocks noChangeArrowheads="1"/>
          </p:cNvSpPr>
          <p:nvPr/>
        </p:nvSpPr>
        <p:spPr bwMode="auto">
          <a:xfrm>
            <a:off x="1104900" y="3667125"/>
            <a:ext cx="69088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The disadvantage of this approach is that the user is not informed whether any of the discovered patterns are likely to be relevant.</a:t>
            </a:r>
          </a:p>
        </p:txBody>
      </p:sp>
      <p:sp>
        <p:nvSpPr>
          <p:cNvPr id="1969162" name="Text Box 10"/>
          <p:cNvSpPr txBox="1">
            <a:spLocks noChangeArrowheads="1"/>
          </p:cNvSpPr>
          <p:nvPr/>
        </p:nvSpPr>
        <p:spPr bwMode="auto">
          <a:xfrm>
            <a:off x="1544638" y="4346575"/>
            <a:ext cx="6027737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However, this may be acceptable in monitoring systems or scientific discovery applications where the user is willing to evaluate a fixed number of potential patterns.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9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9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9157" grpId="0"/>
      <p:bldP spid="1969161" grpId="0"/>
      <p:bldP spid="196916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3"/>
          <p:cNvSpPr txBox="1">
            <a:spLocks noChangeArrowheads="1"/>
          </p:cNvSpPr>
          <p:nvPr/>
        </p:nvSpPr>
        <p:spPr bwMode="auto">
          <a:xfrm>
            <a:off x="633413" y="1803400"/>
            <a:ext cx="3694112" cy="11906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Step 1</a:t>
            </a:r>
            <a:r>
              <a:rPr lang="en-US" altLang="en-US" sz="1800"/>
              <a:t>: Compute </a:t>
            </a:r>
            <a:r>
              <a:rPr lang="en-US" altLang="en-US" sz="1800" b="1"/>
              <a:t>score</a:t>
            </a:r>
            <a:r>
              <a:rPr lang="en-US" altLang="en-US" sz="1800"/>
              <a:t> F(S, P) for each subset S = {x</a:t>
            </a:r>
            <a:r>
              <a:rPr lang="en-US" altLang="en-US" sz="1800" baseline="-25000"/>
              <a:t>i</a:t>
            </a:r>
            <a:r>
              <a:rPr lang="en-US" altLang="en-US" sz="1800"/>
              <a:t>} and for each pattern type P, where higher score means more likely to be a pattern.</a:t>
            </a:r>
          </a:p>
        </p:txBody>
      </p:sp>
      <p:sp>
        <p:nvSpPr>
          <p:cNvPr id="32771" name="Text Box 4"/>
          <p:cNvSpPr txBox="1">
            <a:spLocks noChangeArrowheads="1"/>
          </p:cNvSpPr>
          <p:nvPr/>
        </p:nvSpPr>
        <p:spPr bwMode="auto">
          <a:xfrm>
            <a:off x="4932363" y="1800225"/>
            <a:ext cx="3419475" cy="1222375"/>
          </a:xfrm>
          <a:prstGeom prst="rect">
            <a:avLst/>
          </a:prstGeom>
          <a:solidFill>
            <a:srgbClr val="CC99FF"/>
          </a:solidFill>
          <a:ln w="31750" algn="ctr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Step 2</a:t>
            </a:r>
            <a:r>
              <a:rPr lang="en-US" altLang="en-US" sz="1800"/>
              <a:t>: Consider the highest scoring potential patterns (S, P) and decide whether each actually represents a pattern.</a:t>
            </a:r>
          </a:p>
        </p:txBody>
      </p:sp>
      <p:sp>
        <p:nvSpPr>
          <p:cNvPr id="32772" name="Text Box 5"/>
          <p:cNvSpPr txBox="1">
            <a:spLocks noChangeArrowheads="1"/>
          </p:cNvSpPr>
          <p:nvPr/>
        </p:nvSpPr>
        <p:spPr bwMode="auto">
          <a:xfrm>
            <a:off x="1312863" y="876300"/>
            <a:ext cx="6481762" cy="701675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/>
              <a:t>We can scan over </a:t>
            </a:r>
            <a:r>
              <a:rPr lang="en-US" altLang="en-US" sz="2000" u="sng"/>
              <a:t>subsets</a:t>
            </a:r>
            <a:r>
              <a:rPr lang="en-US" altLang="en-US" sz="2000"/>
              <a:t> of the dataset in order to find those groups of records that correspond to a pattern. </a:t>
            </a:r>
          </a:p>
        </p:txBody>
      </p:sp>
      <p:sp>
        <p:nvSpPr>
          <p:cNvPr id="32773" name="Text Box 8"/>
          <p:cNvSpPr txBox="1">
            <a:spLocks noChangeArrowheads="1"/>
          </p:cNvSpPr>
          <p:nvPr/>
        </p:nvSpPr>
        <p:spPr bwMode="auto">
          <a:xfrm>
            <a:off x="582613" y="3241675"/>
            <a:ext cx="795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Option 2</a:t>
            </a:r>
            <a:r>
              <a:rPr lang="en-US" altLang="en-US" sz="1800"/>
              <a:t>: Perform hypothesis tests, and report all </a:t>
            </a:r>
            <a:r>
              <a:rPr lang="en-US" altLang="en-US" sz="1800" b="1"/>
              <a:t>significant</a:t>
            </a:r>
            <a:r>
              <a:rPr lang="en-US" altLang="en-US" sz="1800"/>
              <a:t> patterns (S, P).</a:t>
            </a:r>
          </a:p>
        </p:txBody>
      </p:sp>
      <p:sp>
        <p:nvSpPr>
          <p:cNvPr id="32774" name="Text Box 9"/>
          <p:cNvSpPr txBox="1">
            <a:spLocks noChangeArrowheads="1"/>
          </p:cNvSpPr>
          <p:nvPr/>
        </p:nvSpPr>
        <p:spPr bwMode="auto">
          <a:xfrm>
            <a:off x="1449388" y="483870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965066" name="Text Box 10"/>
          <p:cNvSpPr txBox="1">
            <a:spLocks noChangeArrowheads="1"/>
          </p:cNvSpPr>
          <p:nvPr/>
        </p:nvSpPr>
        <p:spPr bwMode="auto">
          <a:xfrm>
            <a:off x="590550" y="3663950"/>
            <a:ext cx="79470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In the hypothesis testing framework, we must adjust for the fact that we’re performing so many tests.  Otherwise we will report too many false positives!</a:t>
            </a:r>
          </a:p>
        </p:txBody>
      </p:sp>
      <p:sp>
        <p:nvSpPr>
          <p:cNvPr id="1965067" name="Text Box 11"/>
          <p:cNvSpPr txBox="1">
            <a:spLocks noChangeArrowheads="1"/>
          </p:cNvSpPr>
          <p:nvPr/>
        </p:nvSpPr>
        <p:spPr bwMode="auto">
          <a:xfrm>
            <a:off x="1011238" y="4349750"/>
            <a:ext cx="7094537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In model-based approaches, one way to do this is </a:t>
            </a:r>
            <a:r>
              <a:rPr lang="en-US" altLang="en-US" sz="1800" b="1"/>
              <a:t>randomization</a:t>
            </a:r>
            <a:r>
              <a:rPr lang="en-US" altLang="en-US" sz="1800"/>
              <a:t>: we generate a large number of simulated datasets assuming the null model, and compare the scores of the potential patterns in the real dataset to the highest scoring patterns in the simulated data.</a:t>
            </a:r>
          </a:p>
        </p:txBody>
      </p:sp>
      <p:sp>
        <p:nvSpPr>
          <p:cNvPr id="1965068" name="Text Box 12"/>
          <p:cNvSpPr txBox="1">
            <a:spLocks noChangeArrowheads="1"/>
          </p:cNvSpPr>
          <p:nvPr/>
        </p:nvSpPr>
        <p:spPr bwMode="auto">
          <a:xfrm>
            <a:off x="820738" y="5646738"/>
            <a:ext cx="74818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An alternative is to adjust the p-value threshold for each test based on the number of tests performed (e.g. Bonferroni threshold = .05 / # tests)</a:t>
            </a:r>
          </a:p>
        </p:txBody>
      </p:sp>
      <p:sp>
        <p:nvSpPr>
          <p:cNvPr id="32778" name="Rectangle 13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rgbClr val="006600"/>
                </a:solidFill>
              </a:rPr>
              <a:t>Which patterns to report?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5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5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5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5066" grpId="0"/>
      <p:bldP spid="1965067" grpId="0"/>
      <p:bldP spid="196506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11"/>
          <p:cNvSpPr txBox="1">
            <a:spLocks noChangeArrowheads="1"/>
          </p:cNvSpPr>
          <p:nvPr/>
        </p:nvSpPr>
        <p:spPr bwMode="auto">
          <a:xfrm>
            <a:off x="554038" y="3230563"/>
            <a:ext cx="80025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Option 3</a:t>
            </a:r>
            <a:r>
              <a:rPr lang="en-US" altLang="en-US" sz="1800"/>
              <a:t>: Compute the </a:t>
            </a:r>
            <a:r>
              <a:rPr lang="en-US" altLang="en-US" sz="1800" b="1"/>
              <a:t>posterior probability</a:t>
            </a:r>
            <a:r>
              <a:rPr lang="en-US" altLang="en-US" sz="1800"/>
              <a:t> of each hypothesis H</a:t>
            </a:r>
            <a:r>
              <a:rPr lang="en-US" altLang="en-US" sz="1800" baseline="-25000"/>
              <a:t>1</a:t>
            </a:r>
            <a:r>
              <a:rPr lang="en-US" altLang="en-US" sz="1800"/>
              <a:t>(S, P).</a:t>
            </a:r>
          </a:p>
        </p:txBody>
      </p:sp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633413" y="1803400"/>
            <a:ext cx="3694112" cy="11906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Step 1</a:t>
            </a:r>
            <a:r>
              <a:rPr lang="en-US" altLang="en-US" sz="1800"/>
              <a:t>: Compute </a:t>
            </a:r>
            <a:r>
              <a:rPr lang="en-US" altLang="en-US" sz="1800" b="1"/>
              <a:t>score</a:t>
            </a:r>
            <a:r>
              <a:rPr lang="en-US" altLang="en-US" sz="1800"/>
              <a:t> F(S, P) for each subset S = {x</a:t>
            </a:r>
            <a:r>
              <a:rPr lang="en-US" altLang="en-US" sz="1800" baseline="-25000"/>
              <a:t>i</a:t>
            </a:r>
            <a:r>
              <a:rPr lang="en-US" altLang="en-US" sz="1800"/>
              <a:t>} and for each pattern type P, where higher score means more likely to be a pattern.</a:t>
            </a:r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4932363" y="1800225"/>
            <a:ext cx="3419475" cy="1222375"/>
          </a:xfrm>
          <a:prstGeom prst="rect">
            <a:avLst/>
          </a:prstGeom>
          <a:solidFill>
            <a:srgbClr val="CC99FF"/>
          </a:solidFill>
          <a:ln w="31750" algn="ctr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Step 2</a:t>
            </a:r>
            <a:r>
              <a:rPr lang="en-US" altLang="en-US" sz="1800"/>
              <a:t>: Consider the highest scoring potential patterns (S, P) and decide whether each actually represents a pattern.</a:t>
            </a:r>
          </a:p>
        </p:txBody>
      </p:sp>
      <p:sp>
        <p:nvSpPr>
          <p:cNvPr id="34821" name="Text Box 5"/>
          <p:cNvSpPr txBox="1">
            <a:spLocks noChangeArrowheads="1"/>
          </p:cNvSpPr>
          <p:nvPr/>
        </p:nvSpPr>
        <p:spPr bwMode="auto">
          <a:xfrm>
            <a:off x="1312863" y="876300"/>
            <a:ext cx="6481762" cy="701675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/>
              <a:t>We can scan over </a:t>
            </a:r>
            <a:r>
              <a:rPr lang="en-US" altLang="en-US" sz="2000" u="sng"/>
              <a:t>subsets</a:t>
            </a:r>
            <a:r>
              <a:rPr lang="en-US" altLang="en-US" sz="2000"/>
              <a:t> of the dataset in order to find those groups of records that correspond to a pattern. </a:t>
            </a:r>
          </a:p>
        </p:txBody>
      </p:sp>
      <p:sp>
        <p:nvSpPr>
          <p:cNvPr id="1967112" name="Text Box 8"/>
          <p:cNvSpPr txBox="1">
            <a:spLocks noChangeArrowheads="1"/>
          </p:cNvSpPr>
          <p:nvPr/>
        </p:nvSpPr>
        <p:spPr bwMode="auto">
          <a:xfrm>
            <a:off x="1276350" y="3663950"/>
            <a:ext cx="65563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In a Bayesian framework, we must spread the prior probability of a pattern over all possible hypotheses H</a:t>
            </a:r>
            <a:r>
              <a:rPr lang="en-US" altLang="en-US" sz="1800" baseline="-25000"/>
              <a:t>1</a:t>
            </a:r>
            <a:r>
              <a:rPr lang="en-US" altLang="en-US" sz="1800"/>
              <a:t>(S, P).</a:t>
            </a:r>
          </a:p>
        </p:txBody>
      </p:sp>
      <p:sp>
        <p:nvSpPr>
          <p:cNvPr id="1967113" name="Text Box 9"/>
          <p:cNvSpPr txBox="1">
            <a:spLocks noChangeArrowheads="1"/>
          </p:cNvSpPr>
          <p:nvPr/>
        </p:nvSpPr>
        <p:spPr bwMode="auto">
          <a:xfrm>
            <a:off x="1011238" y="4349750"/>
            <a:ext cx="709453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We then compute the likelihood of the data given each hypothesis H</a:t>
            </a:r>
            <a:r>
              <a:rPr lang="en-US" altLang="en-US" sz="1800" baseline="-25000"/>
              <a:t>1</a:t>
            </a:r>
            <a:r>
              <a:rPr lang="en-US" altLang="en-US" sz="1800"/>
              <a:t>(S, P), as well as the null hypothesis of no patterns, H</a:t>
            </a:r>
            <a:r>
              <a:rPr lang="en-US" altLang="en-US" sz="1800" baseline="-25000"/>
              <a:t>0</a:t>
            </a:r>
            <a:r>
              <a:rPr lang="en-US" altLang="en-US" sz="1800"/>
              <a:t>.</a:t>
            </a:r>
          </a:p>
        </p:txBody>
      </p:sp>
      <p:sp>
        <p:nvSpPr>
          <p:cNvPr id="1967116" name="Text Box 12"/>
          <p:cNvSpPr txBox="1">
            <a:spLocks noChangeArrowheads="1"/>
          </p:cNvSpPr>
          <p:nvPr/>
        </p:nvSpPr>
        <p:spPr bwMode="auto">
          <a:xfrm>
            <a:off x="2085975" y="5041900"/>
            <a:ext cx="49545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We can then compute the posterior probability of each hypothesis by Bayes’ Theorem: </a:t>
            </a:r>
          </a:p>
        </p:txBody>
      </p:sp>
      <p:sp>
        <p:nvSpPr>
          <p:cNvPr id="1967117" name="Text Box 13"/>
          <p:cNvSpPr txBox="1">
            <a:spLocks noChangeArrowheads="1"/>
          </p:cNvSpPr>
          <p:nvPr/>
        </p:nvSpPr>
        <p:spPr bwMode="auto">
          <a:xfrm>
            <a:off x="2730500" y="5730875"/>
            <a:ext cx="36480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Pr(H | D) = Pr(D | H) Pr(H) / Pr(D) </a:t>
            </a:r>
          </a:p>
        </p:txBody>
      </p:sp>
      <p:sp>
        <p:nvSpPr>
          <p:cNvPr id="1967118" name="Text Box 14"/>
          <p:cNvSpPr txBox="1">
            <a:spLocks noChangeArrowheads="1"/>
          </p:cNvSpPr>
          <p:nvPr/>
        </p:nvSpPr>
        <p:spPr bwMode="auto">
          <a:xfrm>
            <a:off x="482600" y="5857875"/>
            <a:ext cx="1712913" cy="641350"/>
          </a:xfrm>
          <a:prstGeom prst="rect">
            <a:avLst/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Best for known pattern types!</a:t>
            </a:r>
          </a:p>
        </p:txBody>
      </p:sp>
      <p:sp>
        <p:nvSpPr>
          <p:cNvPr id="1967119" name="Text Box 15"/>
          <p:cNvSpPr txBox="1">
            <a:spLocks noChangeArrowheads="1"/>
          </p:cNvSpPr>
          <p:nvPr/>
        </p:nvSpPr>
        <p:spPr bwMode="auto">
          <a:xfrm>
            <a:off x="6923088" y="5846763"/>
            <a:ext cx="1712912" cy="64135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Option 2 better for anomalies!</a:t>
            </a:r>
          </a:p>
        </p:txBody>
      </p:sp>
      <p:sp>
        <p:nvSpPr>
          <p:cNvPr id="34828" name="Rectangle 16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rgbClr val="006600"/>
                </a:solidFill>
              </a:rPr>
              <a:t>Which patterns to report?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7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7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7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7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7112" grpId="0"/>
      <p:bldP spid="1967113" grpId="0"/>
      <p:bldP spid="1967116" grpId="0"/>
      <p:bldP spid="1967117" grpId="0"/>
      <p:bldP spid="1967118" grpId="0" animBg="1"/>
      <p:bldP spid="19671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3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rgbClr val="006600"/>
                </a:solidFill>
              </a:rPr>
              <a:t>Which subsets to scan?</a:t>
            </a:r>
          </a:p>
        </p:txBody>
      </p:sp>
      <p:sp>
        <p:nvSpPr>
          <p:cNvPr id="36867" name="Text Box 6"/>
          <p:cNvSpPr txBox="1">
            <a:spLocks noChangeArrowheads="1"/>
          </p:cNvSpPr>
          <p:nvPr/>
        </p:nvSpPr>
        <p:spPr bwMode="auto">
          <a:xfrm>
            <a:off x="1087438" y="876300"/>
            <a:ext cx="6946900" cy="701675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/>
              <a:t>Since there are exponentially many subsets of the data,      it is often computationally infeasible to search all of them.</a:t>
            </a:r>
          </a:p>
        </p:txBody>
      </p:sp>
      <p:sp>
        <p:nvSpPr>
          <p:cNvPr id="1971212" name="Text Box 12"/>
          <p:cNvSpPr txBox="1">
            <a:spLocks noChangeArrowheads="1"/>
          </p:cNvSpPr>
          <p:nvPr/>
        </p:nvSpPr>
        <p:spPr bwMode="auto">
          <a:xfrm>
            <a:off x="1087438" y="1839913"/>
            <a:ext cx="6935787" cy="11906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The most common approach is to use domain knowledge to restrict our search space: for example, in spatial cluster detection, we assume that a pattern will affect a spatially localized group of records, and often further restrict the cluster size and shape.</a:t>
            </a:r>
          </a:p>
        </p:txBody>
      </p:sp>
      <p:sp>
        <p:nvSpPr>
          <p:cNvPr id="1971213" name="Text Box 13"/>
          <p:cNvSpPr txBox="1">
            <a:spLocks noChangeArrowheads="1"/>
          </p:cNvSpPr>
          <p:nvPr/>
        </p:nvSpPr>
        <p:spPr bwMode="auto">
          <a:xfrm>
            <a:off x="774700" y="3119438"/>
            <a:ext cx="75596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/>
              <a:t>e.g. “search over circular regions centered at a data point” </a:t>
            </a:r>
            <a:r>
              <a:rPr lang="en-US" altLang="en-US" sz="1400">
                <a:sym typeface="Wingdings" panose="05000000000000000000" pitchFamily="2" charset="2"/>
              </a:rPr>
              <a:t> </a:t>
            </a:r>
            <a:r>
              <a:rPr lang="en-US" altLang="en-US" sz="1400"/>
              <a:t>only N</a:t>
            </a:r>
            <a:r>
              <a:rPr lang="en-US" altLang="en-US" sz="1400" baseline="30000"/>
              <a:t>2</a:t>
            </a:r>
            <a:r>
              <a:rPr lang="en-US" altLang="en-US" sz="1400"/>
              <a:t> regions instead of 2</a:t>
            </a:r>
            <a:r>
              <a:rPr lang="en-US" altLang="en-US" sz="1400" baseline="30000"/>
              <a:t>N</a:t>
            </a:r>
            <a:r>
              <a:rPr lang="en-US" altLang="en-US" sz="1400"/>
              <a:t>.</a:t>
            </a:r>
          </a:p>
        </p:txBody>
      </p:sp>
      <p:sp>
        <p:nvSpPr>
          <p:cNvPr id="1971215" name="Text Box 15"/>
          <p:cNvSpPr txBox="1">
            <a:spLocks noChangeArrowheads="1"/>
          </p:cNvSpPr>
          <p:nvPr/>
        </p:nvSpPr>
        <p:spPr bwMode="auto">
          <a:xfrm>
            <a:off x="1087438" y="3644900"/>
            <a:ext cx="6946900" cy="915988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Another common approach is to perform a greedy search.  For example, we grow subsets starting from each record, repeatedly adding the additional record that gives the highest scoring subset.</a:t>
            </a:r>
          </a:p>
        </p:txBody>
      </p:sp>
      <p:sp>
        <p:nvSpPr>
          <p:cNvPr id="1971216" name="Text Box 16"/>
          <p:cNvSpPr txBox="1">
            <a:spLocks noChangeArrowheads="1"/>
          </p:cNvSpPr>
          <p:nvPr/>
        </p:nvSpPr>
        <p:spPr bwMode="auto">
          <a:xfrm>
            <a:off x="519113" y="4659313"/>
            <a:ext cx="80756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 u="sng"/>
              <a:t>Tradeoff</a:t>
            </a:r>
            <a:r>
              <a:rPr lang="en-US" altLang="en-US" sz="1400"/>
              <a:t>: much more efficient than naïve search, but not guaranteed to find highest scoring region.</a:t>
            </a:r>
          </a:p>
        </p:txBody>
      </p:sp>
      <p:sp>
        <p:nvSpPr>
          <p:cNvPr id="1971217" name="Text Box 17"/>
          <p:cNvSpPr txBox="1">
            <a:spLocks noChangeArrowheads="1"/>
          </p:cNvSpPr>
          <p:nvPr/>
        </p:nvSpPr>
        <p:spPr bwMode="auto">
          <a:xfrm>
            <a:off x="1087438" y="5202238"/>
            <a:ext cx="6938962" cy="641350"/>
          </a:xfrm>
          <a:prstGeom prst="rect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In some cases, we can find the highest-scoring subsets         without actually computing the scores of all possible subsets!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1212" grpId="0" animBg="1"/>
      <p:bldP spid="1971213" grpId="0"/>
      <p:bldP spid="1971215" grpId="0" animBg="1"/>
      <p:bldP spid="1971216" grpId="0"/>
      <p:bldP spid="19712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3"/>
          <p:cNvSpPr txBox="1">
            <a:spLocks noChangeArrowheads="1"/>
          </p:cNvSpPr>
          <p:nvPr/>
        </p:nvSpPr>
        <p:spPr bwMode="auto">
          <a:xfrm>
            <a:off x="523875" y="876300"/>
            <a:ext cx="8075613" cy="641350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In </a:t>
            </a:r>
            <a:r>
              <a:rPr lang="en-US" altLang="en-US" sz="1800" b="1"/>
              <a:t>spatial cluster detection</a:t>
            </a:r>
            <a:r>
              <a:rPr lang="en-US" altLang="en-US" sz="1800"/>
              <a:t>, we search over sets of adjacent locations      and find spatial regions with significantly higher than expected counts.</a:t>
            </a:r>
          </a:p>
        </p:txBody>
      </p:sp>
      <p:sp>
        <p:nvSpPr>
          <p:cNvPr id="1973252" name="Text Box 4"/>
          <p:cNvSpPr txBox="1">
            <a:spLocks noChangeArrowheads="1"/>
          </p:cNvSpPr>
          <p:nvPr/>
        </p:nvSpPr>
        <p:spPr bwMode="auto">
          <a:xfrm>
            <a:off x="520700" y="2573338"/>
            <a:ext cx="8067675" cy="641350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For massive datasets (e.g. disease surveillance for nationwide health data), we have to search over billions of possible regions, which could take weeks.</a:t>
            </a:r>
          </a:p>
        </p:txBody>
      </p:sp>
      <p:sp>
        <p:nvSpPr>
          <p:cNvPr id="1973262" name="Text Box 14"/>
          <p:cNvSpPr txBox="1">
            <a:spLocks noChangeArrowheads="1"/>
          </p:cNvSpPr>
          <p:nvPr/>
        </p:nvSpPr>
        <p:spPr bwMode="auto">
          <a:xfrm>
            <a:off x="520700" y="3421063"/>
            <a:ext cx="8089900" cy="915987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We can find the highest scoring clusters without an exhaustive search     using </a:t>
            </a:r>
            <a:r>
              <a:rPr lang="en-US" altLang="en-US" sz="1800" b="1">
                <a:solidFill>
                  <a:schemeClr val="tx2"/>
                </a:solidFill>
              </a:rPr>
              <a:t>branch and bound</a:t>
            </a:r>
            <a:r>
              <a:rPr lang="en-US" altLang="en-US" sz="1800"/>
              <a:t>: we keep track of the highest region score that     we have found so far, and prune sets of regions with provably lower scores.</a:t>
            </a:r>
          </a:p>
        </p:txBody>
      </p:sp>
      <p:sp>
        <p:nvSpPr>
          <p:cNvPr id="1973265" name="Text Box 17"/>
          <p:cNvSpPr txBox="1">
            <a:spLocks noChangeArrowheads="1"/>
          </p:cNvSpPr>
          <p:nvPr/>
        </p:nvSpPr>
        <p:spPr bwMode="auto">
          <a:xfrm>
            <a:off x="673100" y="5586413"/>
            <a:ext cx="41021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We can now monitor nationwide health data in 20 minutes (vs. 1 week).</a:t>
            </a:r>
          </a:p>
        </p:txBody>
      </p:sp>
      <p:sp>
        <p:nvSpPr>
          <p:cNvPr id="38918" name="Rectangle 19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rgbClr val="006600"/>
                </a:solidFill>
              </a:rPr>
              <a:t>Example: fast spatial scan</a:t>
            </a:r>
          </a:p>
        </p:txBody>
      </p:sp>
      <p:sp>
        <p:nvSpPr>
          <p:cNvPr id="1973268" name="Text Box 20"/>
          <p:cNvSpPr txBox="1">
            <a:spLocks noChangeArrowheads="1"/>
          </p:cNvSpPr>
          <p:nvPr/>
        </p:nvSpPr>
        <p:spPr bwMode="auto">
          <a:xfrm>
            <a:off x="520700" y="1725613"/>
            <a:ext cx="8066088" cy="6413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We restrict our search to rectangular regions for computational efficiency. This gives us high detection power for both compact and elongated clusters.</a:t>
            </a:r>
          </a:p>
        </p:txBody>
      </p:sp>
      <p:sp>
        <p:nvSpPr>
          <p:cNvPr id="1973263" name="Text Box 15"/>
          <p:cNvSpPr txBox="1">
            <a:spLocks noChangeArrowheads="1"/>
          </p:cNvSpPr>
          <p:nvPr/>
        </p:nvSpPr>
        <p:spPr bwMode="auto">
          <a:xfrm>
            <a:off x="739775" y="4594225"/>
            <a:ext cx="3960813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A new multi-resolution data structure, the </a:t>
            </a:r>
            <a:r>
              <a:rPr lang="en-US" altLang="en-US" sz="1800">
                <a:solidFill>
                  <a:schemeClr val="tx2"/>
                </a:solidFill>
              </a:rPr>
              <a:t>overlap-kd tree</a:t>
            </a:r>
            <a:r>
              <a:rPr lang="en-US" altLang="en-US" sz="1800"/>
              <a:t>, enables us to make this search efficient.</a:t>
            </a:r>
          </a:p>
        </p:txBody>
      </p:sp>
      <p:pic>
        <p:nvPicPr>
          <p:cNvPr id="1973269" name="Picture 21" descr="tree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850" y="4618038"/>
            <a:ext cx="3317875" cy="157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3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3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3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3252" grpId="0" animBg="1"/>
      <p:bldP spid="1973262" grpId="0" animBg="1"/>
      <p:bldP spid="1973265" grpId="0"/>
      <p:bldP spid="1973268" grpId="0" animBg="1"/>
      <p:bldP spid="197326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3"/>
          <p:cNvSpPr txBox="1">
            <a:spLocks noChangeArrowheads="1"/>
          </p:cNvSpPr>
          <p:nvPr/>
        </p:nvSpPr>
        <p:spPr bwMode="auto">
          <a:xfrm>
            <a:off x="511175" y="876300"/>
            <a:ext cx="8120063" cy="2032000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Given a score function F(S) which satisfies the </a:t>
            </a:r>
            <a:r>
              <a:rPr lang="en-US" altLang="en-US" sz="1800" b="1"/>
              <a:t>linear-time subset scanning</a:t>
            </a:r>
            <a:r>
              <a:rPr lang="en-US" altLang="en-US" sz="1800"/>
              <a:t> property, we can optimize F(S) over the exponentially many subsets of data records, while evaluating only O(N) regions instead of O(2</a:t>
            </a:r>
            <a:r>
              <a:rPr lang="en-US" altLang="en-US" sz="1800" baseline="30000"/>
              <a:t>N</a:t>
            </a:r>
            <a:r>
              <a:rPr lang="en-US" altLang="en-US" sz="1800"/>
              <a:t>).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Just sort the locations from highest to lowest </a:t>
            </a:r>
            <a:r>
              <a:rPr lang="en-US" altLang="en-US" sz="1800" b="1"/>
              <a:t>priority</a:t>
            </a:r>
            <a:r>
              <a:rPr lang="en-US" altLang="en-US" sz="1800"/>
              <a:t> according to some function, then search over groups consisting of the top-k highest priority locations (k = 1..N).  The highest scoring subset will be one of these!</a:t>
            </a:r>
          </a:p>
        </p:txBody>
      </p:sp>
      <p:sp>
        <p:nvSpPr>
          <p:cNvPr id="1973252" name="Text Box 4"/>
          <p:cNvSpPr txBox="1">
            <a:spLocks noChangeArrowheads="1"/>
          </p:cNvSpPr>
          <p:nvPr/>
        </p:nvSpPr>
        <p:spPr bwMode="auto">
          <a:xfrm>
            <a:off x="508000" y="3121025"/>
            <a:ext cx="8120063" cy="1754188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Many useful score functions satisfy the LTSS property.  In the spatial cluster detection setting, we can efficiently optimize a </a:t>
            </a:r>
            <a:r>
              <a:rPr lang="en-US" altLang="en-US" sz="1800" b="1"/>
              <a:t>spatial scan statistic </a:t>
            </a:r>
            <a:r>
              <a:rPr lang="en-US" altLang="en-US" sz="1800"/>
              <a:t>over subsets of locations to find the most interesting spatial region.  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This works both for </a:t>
            </a:r>
            <a:r>
              <a:rPr lang="en-US" altLang="en-US" sz="1800" b="1"/>
              <a:t>univariate data</a:t>
            </a:r>
            <a:r>
              <a:rPr lang="en-US" altLang="en-US" sz="1800"/>
              <a:t>, monitoring a single data stream across time and space, and </a:t>
            </a:r>
            <a:r>
              <a:rPr lang="en-US" altLang="en-US" sz="1800" b="1"/>
              <a:t>multivariate data</a:t>
            </a:r>
            <a:r>
              <a:rPr lang="en-US" altLang="en-US" sz="1800"/>
              <a:t>, monitoring multiple data streams.</a:t>
            </a:r>
          </a:p>
        </p:txBody>
      </p:sp>
      <p:sp>
        <p:nvSpPr>
          <p:cNvPr id="40964" name="Rectangle 19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rgbClr val="006600"/>
                </a:solidFill>
              </a:rPr>
              <a:t>Linear-time subset scanning</a:t>
            </a:r>
          </a:p>
        </p:txBody>
      </p:sp>
      <p:pic>
        <p:nvPicPr>
          <p:cNvPr id="11" name="Picture 3" descr="Pictur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38" y="5032375"/>
            <a:ext cx="2590800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075113" y="5322888"/>
            <a:ext cx="4630737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/>
              <a:t>We can also incorporate relevant constraints such as spatial proximity, temporal consistency, or graph connectivity into the detection process.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3252" grpId="0" animBg="1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rgbClr val="006600"/>
                </a:solidFill>
              </a:rPr>
              <a:t>Anomalous pattern detection</a:t>
            </a:r>
          </a:p>
        </p:txBody>
      </p:sp>
      <p:sp>
        <p:nvSpPr>
          <p:cNvPr id="6147" name="Text Box 5"/>
          <p:cNvSpPr txBox="1">
            <a:spLocks noChangeArrowheads="1"/>
          </p:cNvSpPr>
          <p:nvPr/>
        </p:nvSpPr>
        <p:spPr bwMode="auto">
          <a:xfrm>
            <a:off x="1060450" y="876300"/>
            <a:ext cx="6988175" cy="1006475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u="sng"/>
              <a:t>Main goal of pattern detection</a:t>
            </a:r>
            <a:r>
              <a:rPr lang="en-US" altLang="en-US" sz="2000"/>
              <a:t>: to </a:t>
            </a:r>
            <a:r>
              <a:rPr lang="en-US" altLang="en-US" sz="2000" b="1"/>
              <a:t>identify</a:t>
            </a:r>
            <a:r>
              <a:rPr lang="en-US" altLang="en-US" sz="2000"/>
              <a:t> and </a:t>
            </a:r>
            <a:r>
              <a:rPr lang="en-US" altLang="en-US" sz="2000" b="1"/>
              <a:t>characterize</a:t>
            </a:r>
            <a:r>
              <a:rPr lang="en-US" altLang="en-US" sz="2000"/>
              <a:t> relevant subsets of a massive dataset, i.e. groups of records that differ from the rest of the data in an interesting way.</a:t>
            </a:r>
          </a:p>
        </p:txBody>
      </p:sp>
      <p:sp>
        <p:nvSpPr>
          <p:cNvPr id="1940499" name="Text Box 19"/>
          <p:cNvSpPr txBox="1">
            <a:spLocks noChangeArrowheads="1"/>
          </p:cNvSpPr>
          <p:nvPr/>
        </p:nvSpPr>
        <p:spPr bwMode="auto">
          <a:xfrm>
            <a:off x="787400" y="2116138"/>
            <a:ext cx="339725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Question 1</a:t>
            </a:r>
            <a:r>
              <a:rPr lang="en-US" altLang="en-US" sz="1800"/>
              <a:t>: Are any relevant patterns present in the data, or is the entire dataset “normal”?</a:t>
            </a:r>
          </a:p>
        </p:txBody>
      </p:sp>
      <p:sp>
        <p:nvSpPr>
          <p:cNvPr id="1940501" name="Text Box 21"/>
          <p:cNvSpPr txBox="1">
            <a:spLocks noChangeArrowheads="1"/>
          </p:cNvSpPr>
          <p:nvPr/>
        </p:nvSpPr>
        <p:spPr bwMode="auto">
          <a:xfrm>
            <a:off x="5006975" y="2116138"/>
            <a:ext cx="326072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Question 2</a:t>
            </a:r>
            <a:r>
              <a:rPr lang="en-US" altLang="en-US" sz="1800"/>
              <a:t>: If there are any patterns, identify the pattern type and the affected subset of data records for each.</a:t>
            </a:r>
          </a:p>
        </p:txBody>
      </p:sp>
      <p:sp>
        <p:nvSpPr>
          <p:cNvPr id="1940510" name="Text Box 30"/>
          <p:cNvSpPr txBox="1">
            <a:spLocks noChangeArrowheads="1"/>
          </p:cNvSpPr>
          <p:nvPr/>
        </p:nvSpPr>
        <p:spPr bwMode="auto">
          <a:xfrm>
            <a:off x="836613" y="3416300"/>
            <a:ext cx="3286125" cy="1465263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Example: outbreak detection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Are there any emerging outbreaks of disease?  If so, what type of outbreak, and what areas are affected?</a:t>
            </a:r>
          </a:p>
        </p:txBody>
      </p:sp>
      <p:pic>
        <p:nvPicPr>
          <p:cNvPr id="1940512" name="Picture 32" descr="Picture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5154613"/>
            <a:ext cx="2897188" cy="137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0513" name="Text Box 33"/>
          <p:cNvSpPr txBox="1">
            <a:spLocks noChangeArrowheads="1"/>
          </p:cNvSpPr>
          <p:nvPr/>
        </p:nvSpPr>
        <p:spPr bwMode="auto">
          <a:xfrm>
            <a:off x="4892675" y="3417888"/>
            <a:ext cx="3498850" cy="1477328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 dirty="0"/>
              <a:t>Example: </a:t>
            </a:r>
            <a:r>
              <a:rPr lang="en-US" altLang="en-US" sz="1800" u="sng" dirty="0" smtClean="0"/>
              <a:t>crime prevention</a:t>
            </a:r>
            <a:endParaRPr lang="en-US" altLang="en-US" sz="1800" u="sng" dirty="0"/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dirty="0"/>
              <a:t>Can we </a:t>
            </a:r>
            <a:r>
              <a:rPr lang="en-US" altLang="en-US" sz="1800" dirty="0" smtClean="0"/>
              <a:t>detect, or ideally predict, emerging hot-spots of violent crime, and prevent crime by targeted police patrols?</a:t>
            </a:r>
            <a:endParaRPr lang="en-US" altLang="en-US" sz="1800" dirty="0"/>
          </a:p>
        </p:txBody>
      </p:sp>
      <p:pic>
        <p:nvPicPr>
          <p:cNvPr id="13" name="Picture 10" descr="Samp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3" t="15103" r="20908" b="8315"/>
          <a:stretch>
            <a:fillRect/>
          </a:stretch>
        </p:blipFill>
        <p:spPr bwMode="auto">
          <a:xfrm>
            <a:off x="5568951" y="4957762"/>
            <a:ext cx="2136775" cy="177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0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0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0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0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0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0499" grpId="0"/>
      <p:bldP spid="1940501" grpId="0"/>
      <p:bldP spid="1940510" grpId="0" animBg="1"/>
      <p:bldP spid="19405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3"/>
          <p:cNvSpPr txBox="1">
            <a:spLocks noChangeArrowheads="1"/>
          </p:cNvSpPr>
          <p:nvPr/>
        </p:nvSpPr>
        <p:spPr bwMode="auto">
          <a:xfrm>
            <a:off x="511175" y="876300"/>
            <a:ext cx="8120063" cy="2032000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Given a score function F(S) which satisfies the </a:t>
            </a:r>
            <a:r>
              <a:rPr lang="en-US" altLang="en-US" sz="1800" b="1"/>
              <a:t>linear-time subset scanning</a:t>
            </a:r>
            <a:r>
              <a:rPr lang="en-US" altLang="en-US" sz="1800"/>
              <a:t> property, we can optimize F(S) over the exponentially many subsets of data records, while evaluating only O(N) regions instead of O(2</a:t>
            </a:r>
            <a:r>
              <a:rPr lang="en-US" altLang="en-US" sz="1800" baseline="30000"/>
              <a:t>N</a:t>
            </a:r>
            <a:r>
              <a:rPr lang="en-US" altLang="en-US" sz="1800"/>
              <a:t>).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Just sort the locations from highest to lowest </a:t>
            </a:r>
            <a:r>
              <a:rPr lang="en-US" altLang="en-US" sz="1800" b="1"/>
              <a:t>priority</a:t>
            </a:r>
            <a:r>
              <a:rPr lang="en-US" altLang="en-US" sz="1800"/>
              <a:t> according to some function, then search over groups consisting of the top-k highest priority locations (k = 1..N).  The highest scoring subset will be one of these!</a:t>
            </a:r>
          </a:p>
        </p:txBody>
      </p:sp>
      <p:sp>
        <p:nvSpPr>
          <p:cNvPr id="43011" name="Text Box 4"/>
          <p:cNvSpPr txBox="1">
            <a:spLocks noChangeArrowheads="1"/>
          </p:cNvSpPr>
          <p:nvPr/>
        </p:nvSpPr>
        <p:spPr bwMode="auto">
          <a:xfrm>
            <a:off x="508000" y="3121025"/>
            <a:ext cx="8120063" cy="1754188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Many useful score functions satisfy the LTSS property.  In the spatial cluster detection setting, we can efficiently optimize a </a:t>
            </a:r>
            <a:r>
              <a:rPr lang="en-US" altLang="en-US" sz="1800" b="1"/>
              <a:t>spatial scan statistic </a:t>
            </a:r>
            <a:r>
              <a:rPr lang="en-US" altLang="en-US" sz="1800"/>
              <a:t>over subsets of locations to find the most interesting spatial region.  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This works both for </a:t>
            </a:r>
            <a:r>
              <a:rPr lang="en-US" altLang="en-US" sz="1800" b="1"/>
              <a:t>univariate data</a:t>
            </a:r>
            <a:r>
              <a:rPr lang="en-US" altLang="en-US" sz="1800"/>
              <a:t>, monitoring a single data stream across time and space, and </a:t>
            </a:r>
            <a:r>
              <a:rPr lang="en-US" altLang="en-US" sz="1800" b="1"/>
              <a:t>multivariate data</a:t>
            </a:r>
            <a:r>
              <a:rPr lang="en-US" altLang="en-US" sz="1800"/>
              <a:t>, monitoring multiple data streams.</a:t>
            </a:r>
          </a:p>
        </p:txBody>
      </p:sp>
      <p:sp>
        <p:nvSpPr>
          <p:cNvPr id="43012" name="Rectangle 19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rgbClr val="006600"/>
                </a:solidFill>
              </a:rPr>
              <a:t>Linear-time subset scanning</a:t>
            </a:r>
          </a:p>
        </p:txBody>
      </p:sp>
      <p:pic>
        <p:nvPicPr>
          <p:cNvPr id="43013" name="Picture 3" descr="Pictur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38" y="5032375"/>
            <a:ext cx="2590800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4" name="TextBox 11"/>
          <p:cNvSpPr txBox="1">
            <a:spLocks noChangeArrowheads="1"/>
          </p:cNvSpPr>
          <p:nvPr/>
        </p:nvSpPr>
        <p:spPr bwMode="auto">
          <a:xfrm>
            <a:off x="4438650" y="5322888"/>
            <a:ext cx="3924300" cy="83026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/>
              <a:t>LTSS allows us to solve problems in milliseconds that would previously have required hundreds of millions of years!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3"/>
          <p:cNvSpPr txBox="1">
            <a:spLocks noChangeArrowheads="1"/>
          </p:cNvSpPr>
          <p:nvPr/>
        </p:nvSpPr>
        <p:spPr bwMode="auto">
          <a:xfrm>
            <a:off x="786389" y="876300"/>
            <a:ext cx="7585258" cy="646331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dirty="0" smtClean="0"/>
              <a:t>DBSCAN is a bottom-up </a:t>
            </a:r>
            <a:r>
              <a:rPr lang="en-US" altLang="en-US" sz="1800" b="1" dirty="0" smtClean="0"/>
              <a:t>density-based clustering </a:t>
            </a:r>
            <a:r>
              <a:rPr lang="en-US" altLang="en-US" sz="1800" dirty="0" smtClean="0"/>
              <a:t>method which can be used either for clustering or for anomalous (dense) cluster detection.</a:t>
            </a:r>
            <a:endParaRPr lang="en-US" altLang="en-US" sz="1800" dirty="0"/>
          </a:p>
        </p:txBody>
      </p:sp>
      <p:sp>
        <p:nvSpPr>
          <p:cNvPr id="43011" name="Text Box 4"/>
          <p:cNvSpPr txBox="1">
            <a:spLocks noChangeArrowheads="1"/>
          </p:cNvSpPr>
          <p:nvPr/>
        </p:nvSpPr>
        <p:spPr bwMode="auto">
          <a:xfrm>
            <a:off x="1236900" y="1769107"/>
            <a:ext cx="6681980" cy="1631216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US" altLang="en-US" sz="1800" u="sng" dirty="0" smtClean="0"/>
              <a:t>Main steps</a:t>
            </a:r>
            <a:r>
              <a:rPr lang="en-US" altLang="en-US" sz="1800" dirty="0" smtClean="0"/>
              <a:t>: DBSCAN identifies all individual points with “dense” local neighborhoods (at least </a:t>
            </a:r>
            <a:r>
              <a:rPr lang="en-US" altLang="en-US" sz="1800" i="1" dirty="0" err="1" smtClean="0"/>
              <a:t>MinPts</a:t>
            </a:r>
            <a:r>
              <a:rPr lang="en-US" altLang="en-US" sz="1800" dirty="0" smtClean="0"/>
              <a:t> points within radius </a:t>
            </a:r>
            <a:r>
              <a:rPr lang="en-US" altLang="en-US" sz="1800" i="1" dirty="0" smtClean="0"/>
              <a:t>eps)</a:t>
            </a:r>
            <a:r>
              <a:rPr lang="en-US" altLang="en-US" sz="1800" dirty="0" smtClean="0"/>
              <a:t>.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dirty="0" smtClean="0"/>
              <a:t>Then, it merges nearby dense points (and all other               points within radius </a:t>
            </a:r>
            <a:r>
              <a:rPr lang="en-US" altLang="en-US" sz="1800" i="1" dirty="0" smtClean="0"/>
              <a:t>eps</a:t>
            </a:r>
            <a:r>
              <a:rPr lang="en-US" altLang="en-US" sz="1800" dirty="0" smtClean="0"/>
              <a:t> of them) into clusters.  Remaining points in the dataset are not placed into any cluster.</a:t>
            </a:r>
            <a:endParaRPr lang="en-US" altLang="en-US" sz="1800" dirty="0"/>
          </a:p>
        </p:txBody>
      </p:sp>
      <p:sp>
        <p:nvSpPr>
          <p:cNvPr id="43012" name="Rectangle 19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 dirty="0" smtClean="0">
                <a:solidFill>
                  <a:srgbClr val="006600"/>
                </a:solidFill>
              </a:rPr>
              <a:t>DBSCAN in </a:t>
            </a:r>
            <a:r>
              <a:rPr lang="en-US" altLang="en-US" sz="4400" dirty="0" err="1" smtClean="0">
                <a:solidFill>
                  <a:srgbClr val="006600"/>
                </a:solidFill>
              </a:rPr>
              <a:t>scikit</a:t>
            </a:r>
            <a:r>
              <a:rPr lang="en-US" altLang="en-US" sz="4400" dirty="0" smtClean="0">
                <a:solidFill>
                  <a:srgbClr val="006600"/>
                </a:solidFill>
              </a:rPr>
              <a:t>-learn</a:t>
            </a:r>
            <a:endParaRPr lang="en-US" altLang="en-US" sz="4400" dirty="0">
              <a:solidFill>
                <a:srgbClr val="0066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1683" y="3593532"/>
            <a:ext cx="895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esults of DBSCAN are critically dependent on choice of parameters </a:t>
            </a:r>
            <a:r>
              <a:rPr lang="en-US" i="1" dirty="0" err="1" smtClean="0"/>
              <a:t>MinPts</a:t>
            </a:r>
            <a:r>
              <a:rPr lang="en-US" dirty="0" smtClean="0"/>
              <a:t> and </a:t>
            </a:r>
            <a:r>
              <a:rPr lang="en-US" i="1" dirty="0" smtClean="0"/>
              <a:t>eps</a:t>
            </a:r>
            <a:r>
              <a:rPr lang="en-US" dirty="0"/>
              <a:t>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9707" y="5610242"/>
            <a:ext cx="6935707" cy="100027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u="sng" dirty="0" smtClean="0"/>
              <a:t>Our approach to using DBSCAN for anomalous cluster detection</a:t>
            </a:r>
            <a:r>
              <a:rPr lang="en-US" dirty="0" smtClean="0"/>
              <a:t>: </a:t>
            </a:r>
          </a:p>
          <a:p>
            <a:r>
              <a:rPr lang="en-US" dirty="0"/>
              <a:t>S</a:t>
            </a:r>
            <a:r>
              <a:rPr lang="en-US" dirty="0" smtClean="0"/>
              <a:t>can through a wide range of parameter values.  Choose values where # of points assigned to clusters is &gt;0 but &lt;10% of the data.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59426" y="4127935"/>
            <a:ext cx="4395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Larger </a:t>
            </a:r>
            <a:r>
              <a:rPr lang="en-US" i="1" u="sng" dirty="0" err="1" smtClean="0"/>
              <a:t>MinPts</a:t>
            </a:r>
            <a:r>
              <a:rPr lang="en-US" u="sng" dirty="0" smtClean="0"/>
              <a:t>, smaller </a:t>
            </a:r>
            <a:r>
              <a:rPr lang="en-US" i="1" u="sng" dirty="0" smtClean="0"/>
              <a:t>eps</a:t>
            </a:r>
            <a:r>
              <a:rPr lang="en-US" dirty="0" smtClean="0"/>
              <a:t>: most points are unassigned.  Clusters represent small spatial areas that are unusually dense compared to the rest of the data.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36479" y="4127935"/>
            <a:ext cx="43589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Smaller </a:t>
            </a:r>
            <a:r>
              <a:rPr lang="en-US" i="1" u="sng" dirty="0" err="1" smtClean="0"/>
              <a:t>MinPts</a:t>
            </a:r>
            <a:r>
              <a:rPr lang="en-US" u="sng" dirty="0" smtClean="0"/>
              <a:t>, larger </a:t>
            </a:r>
            <a:r>
              <a:rPr lang="en-US" i="1" u="sng" dirty="0" smtClean="0"/>
              <a:t>eps</a:t>
            </a:r>
            <a:r>
              <a:rPr lang="en-US" dirty="0" smtClean="0"/>
              <a:t>: almost all points assigned to clusters.  Use like a standard clustering method, but robust to outliers, don’t need to specify # clusters.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67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animBg="1"/>
      <p:bldP spid="3" grpId="0"/>
      <p:bldP spid="9" grpId="0" animBg="1"/>
      <p:bldP spid="4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rgbClr val="006600"/>
                </a:solidFill>
              </a:rPr>
              <a:t>References</a:t>
            </a:r>
          </a:p>
        </p:txBody>
      </p:sp>
      <p:sp>
        <p:nvSpPr>
          <p:cNvPr id="45059" name="Rectangle 3"/>
          <p:cNvSpPr>
            <a:spLocks noChangeArrowheads="1"/>
          </p:cNvSpPr>
          <p:nvPr/>
        </p:nvSpPr>
        <p:spPr bwMode="auto">
          <a:xfrm>
            <a:off x="444500" y="831850"/>
            <a:ext cx="8229600" cy="549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/>
              <a:t>A coherent text on anomalous pattern detection has yet to be written, but many methods have been proposed and are becoming </a:t>
            </a:r>
            <a:r>
              <a:rPr lang="en-US" altLang="en-US" sz="2400" dirty="0" smtClean="0"/>
              <a:t>common.</a:t>
            </a:r>
            <a:endParaRPr lang="en-US" altLang="en-US" sz="2400" dirty="0"/>
          </a:p>
          <a:p>
            <a:pPr lvl="1" eaLnBrk="1" hangingPunct="1"/>
            <a:r>
              <a:rPr lang="en-US" altLang="en-US" sz="1800" u="sng" dirty="0"/>
              <a:t>WSARE</a:t>
            </a:r>
            <a:r>
              <a:rPr lang="en-US" altLang="en-US" sz="1800" dirty="0"/>
              <a:t>: W.-K. Wong et al</a:t>
            </a:r>
            <a:r>
              <a:rPr lang="en-US" altLang="en-US" sz="1800" dirty="0" smtClean="0"/>
              <a:t>. Rule-based </a:t>
            </a:r>
            <a:r>
              <a:rPr lang="en-US" altLang="en-US" sz="1800" dirty="0"/>
              <a:t>anomaly pattern detection for detecting disease </a:t>
            </a:r>
            <a:r>
              <a:rPr lang="en-US" altLang="en-US" sz="1800" dirty="0" smtClean="0"/>
              <a:t>outbreaks</a:t>
            </a:r>
            <a:r>
              <a:rPr lang="en-US" altLang="en-US" sz="1800" dirty="0"/>
              <a:t>.</a:t>
            </a:r>
            <a:r>
              <a:rPr lang="en-US" altLang="en-US" sz="1800" dirty="0" smtClean="0"/>
              <a:t> </a:t>
            </a:r>
            <a:r>
              <a:rPr lang="en-US" altLang="en-US" sz="1800" i="1" dirty="0"/>
              <a:t>Proc</a:t>
            </a:r>
            <a:r>
              <a:rPr lang="en-US" altLang="en-US" sz="1800" i="1" dirty="0" smtClean="0"/>
              <a:t>. AAAI Conf.,</a:t>
            </a:r>
            <a:r>
              <a:rPr lang="en-US" altLang="en-US" sz="1800" dirty="0" smtClean="0"/>
              <a:t> </a:t>
            </a:r>
            <a:r>
              <a:rPr lang="en-US" altLang="en-US" sz="1800" dirty="0"/>
              <a:t>2002.</a:t>
            </a:r>
          </a:p>
          <a:p>
            <a:pPr lvl="1" eaLnBrk="1" hangingPunct="1"/>
            <a:r>
              <a:rPr lang="en-US" altLang="en-US" sz="1800" u="sng" dirty="0" smtClean="0"/>
              <a:t>APD</a:t>
            </a:r>
            <a:r>
              <a:rPr lang="en-US" altLang="en-US" sz="1800" dirty="0" smtClean="0"/>
              <a:t>:  K</a:t>
            </a:r>
            <a:r>
              <a:rPr lang="en-US" altLang="en-US" sz="1800" dirty="0"/>
              <a:t>. Das, J. Schneider, and D.B. </a:t>
            </a:r>
            <a:r>
              <a:rPr lang="en-US" altLang="en-US" sz="1800" dirty="0" smtClean="0"/>
              <a:t>Neill.  Anomaly pattern </a:t>
            </a:r>
            <a:r>
              <a:rPr lang="en-US" altLang="en-US" sz="1800" dirty="0"/>
              <a:t>d</a:t>
            </a:r>
            <a:r>
              <a:rPr lang="en-US" altLang="en-US" sz="1800" dirty="0" smtClean="0"/>
              <a:t>etection in categorical </a:t>
            </a:r>
            <a:r>
              <a:rPr lang="en-US" altLang="en-US" sz="1800" dirty="0"/>
              <a:t>d</a:t>
            </a:r>
            <a:r>
              <a:rPr lang="en-US" altLang="en-US" sz="1800" dirty="0" smtClean="0"/>
              <a:t>atasets.  </a:t>
            </a:r>
            <a:r>
              <a:rPr lang="en-US" altLang="en-US" sz="1800" i="1" dirty="0" smtClean="0"/>
              <a:t>Proc</a:t>
            </a:r>
            <a:r>
              <a:rPr lang="en-US" altLang="en-US" sz="1800" i="1" dirty="0"/>
              <a:t>. </a:t>
            </a:r>
            <a:r>
              <a:rPr lang="en-US" altLang="en-US" sz="1800" i="1" dirty="0" smtClean="0"/>
              <a:t>KDD Conf., </a:t>
            </a:r>
            <a:r>
              <a:rPr lang="en-US" altLang="en-US" sz="1800" dirty="0"/>
              <a:t>2008</a:t>
            </a:r>
            <a:r>
              <a:rPr lang="en-US" altLang="en-US" sz="1800" dirty="0" smtClean="0"/>
              <a:t>.</a:t>
            </a:r>
          </a:p>
          <a:p>
            <a:pPr lvl="1" eaLnBrk="1" hangingPunct="1"/>
            <a:r>
              <a:rPr lang="en-US" altLang="en-US" sz="1800" u="sng" dirty="0" smtClean="0"/>
              <a:t>DBSCAN</a:t>
            </a:r>
            <a:r>
              <a:rPr lang="en-US" altLang="en-US" sz="1800" dirty="0" smtClean="0"/>
              <a:t>: M. Ester et al. </a:t>
            </a:r>
            <a:r>
              <a:rPr lang="en-US" sz="1800" dirty="0" smtClean="0"/>
              <a:t>A </a:t>
            </a:r>
            <a:r>
              <a:rPr lang="en-US" sz="1800" dirty="0"/>
              <a:t>density-based algorithm for discovering clusters in large spatial databases with noise. </a:t>
            </a:r>
            <a:r>
              <a:rPr lang="en-US" sz="1800" i="1" dirty="0" smtClean="0"/>
              <a:t>Proc. KDD Conf., </a:t>
            </a:r>
            <a:r>
              <a:rPr lang="en-US" sz="1800" dirty="0" smtClean="0"/>
              <a:t>1996. </a:t>
            </a:r>
            <a:r>
              <a:rPr lang="en-US" altLang="en-US" sz="1600" dirty="0" smtClean="0">
                <a:hlinkClick r:id="rId2"/>
              </a:rPr>
              <a:t>http://scikit-learn.org/stable/modules/generated/sklearn.cluster.DBSCAN.html</a:t>
            </a:r>
            <a:endParaRPr lang="en-US" altLang="en-US" sz="1600" dirty="0" smtClean="0"/>
          </a:p>
          <a:p>
            <a:pPr lvl="1" eaLnBrk="1" hangingPunct="1"/>
            <a:r>
              <a:rPr lang="en-US" altLang="en-US" sz="1800" u="sng" dirty="0" smtClean="0"/>
              <a:t>Spatial scan</a:t>
            </a:r>
            <a:r>
              <a:rPr lang="en-US" altLang="en-US" sz="1800" dirty="0" smtClean="0"/>
              <a:t>: M. </a:t>
            </a:r>
            <a:r>
              <a:rPr lang="en-US" altLang="en-US" sz="1800" dirty="0" err="1" smtClean="0"/>
              <a:t>Kulldorff</a:t>
            </a:r>
            <a:r>
              <a:rPr lang="en-US" altLang="en-US" sz="1800" dirty="0"/>
              <a:t>.</a:t>
            </a:r>
            <a:r>
              <a:rPr lang="en-US" altLang="en-US" sz="1800" dirty="0" smtClean="0"/>
              <a:t> A spatial scan </a:t>
            </a:r>
            <a:r>
              <a:rPr lang="en-US" altLang="en-US" sz="1800" dirty="0"/>
              <a:t>s</a:t>
            </a:r>
            <a:r>
              <a:rPr lang="en-US" altLang="en-US" sz="1800" dirty="0" smtClean="0"/>
              <a:t>tatistic. </a:t>
            </a:r>
            <a:r>
              <a:rPr lang="en-US" altLang="en-US" sz="1800" i="1" dirty="0" smtClean="0"/>
              <a:t>Comm. Stat. </a:t>
            </a:r>
            <a:r>
              <a:rPr lang="en-US" altLang="en-US" sz="1800" i="1" dirty="0" err="1" smtClean="0"/>
              <a:t>Theor</a:t>
            </a:r>
            <a:r>
              <a:rPr lang="en-US" altLang="en-US" sz="1800" i="1" dirty="0" smtClean="0"/>
              <a:t>. Meth</a:t>
            </a:r>
            <a:r>
              <a:rPr lang="en-US" altLang="en-US" sz="1800" dirty="0" smtClean="0"/>
              <a:t>., 1997.</a:t>
            </a:r>
          </a:p>
          <a:p>
            <a:pPr lvl="1" eaLnBrk="1" hangingPunct="1"/>
            <a:r>
              <a:rPr lang="en-US" altLang="en-US" sz="1800" u="sng" dirty="0" smtClean="0"/>
              <a:t>Fast subset scan</a:t>
            </a:r>
            <a:r>
              <a:rPr lang="en-US" altLang="en-US" sz="1800" dirty="0" smtClean="0"/>
              <a:t>: D.B. Neill.  Fast subset scan for spatial pattern detection, </a:t>
            </a:r>
            <a:r>
              <a:rPr lang="en-US" altLang="en-US" sz="1800" i="1" dirty="0" smtClean="0"/>
              <a:t>J. Royal Stat. Soc. B</a:t>
            </a:r>
            <a:r>
              <a:rPr lang="en-US" altLang="en-US" sz="1800" dirty="0" smtClean="0"/>
              <a:t>, 2012.</a:t>
            </a:r>
          </a:p>
          <a:p>
            <a:pPr eaLnBrk="1" hangingPunct="1"/>
            <a:r>
              <a:rPr lang="en-US" altLang="en-US" sz="2200" dirty="0" smtClean="0"/>
              <a:t>More detailed tutorial slides on event detection:</a:t>
            </a:r>
          </a:p>
          <a:p>
            <a:pPr lvl="1" eaLnBrk="1" hangingPunct="1"/>
            <a:r>
              <a:rPr lang="en-US" altLang="en-US" sz="1800" dirty="0" smtClean="0"/>
              <a:t>D.B</a:t>
            </a:r>
            <a:r>
              <a:rPr lang="en-US" altLang="en-US" sz="1800" dirty="0"/>
              <a:t>. Neill and W.-K. Wong, “A Tutorial on Event Detection,” presented at </a:t>
            </a:r>
            <a:r>
              <a:rPr lang="en-US" altLang="en-US" sz="1800" i="1" dirty="0"/>
              <a:t>KDD 2009 </a:t>
            </a:r>
            <a:r>
              <a:rPr lang="en-US" altLang="en-US" sz="1800" dirty="0"/>
              <a:t>conference</a:t>
            </a:r>
            <a:r>
              <a:rPr lang="en-US" altLang="en-US" sz="1800" dirty="0" smtClean="0"/>
              <a:t>.</a:t>
            </a:r>
            <a:endParaRPr lang="en-US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rgbClr val="006600"/>
                </a:solidFill>
              </a:rPr>
              <a:t>Anomalous pattern detection</a:t>
            </a:r>
          </a:p>
        </p:txBody>
      </p:sp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1060450" y="876300"/>
            <a:ext cx="6988175" cy="1006475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u="sng"/>
              <a:t>Main goal of pattern detection</a:t>
            </a:r>
            <a:r>
              <a:rPr lang="en-US" altLang="en-US" sz="2000"/>
              <a:t>: to </a:t>
            </a:r>
            <a:r>
              <a:rPr lang="en-US" altLang="en-US" sz="2000" b="1"/>
              <a:t>identify</a:t>
            </a:r>
            <a:r>
              <a:rPr lang="en-US" altLang="en-US" sz="2000"/>
              <a:t> and </a:t>
            </a:r>
            <a:r>
              <a:rPr lang="en-US" altLang="en-US" sz="2000" b="1"/>
              <a:t>characterize</a:t>
            </a:r>
            <a:r>
              <a:rPr lang="en-US" altLang="en-US" sz="2000"/>
              <a:t> relevant subsets of a massive dataset, i.e. groups of records that differ from the rest of the data in an interesting way.</a:t>
            </a: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1228725" y="2178050"/>
            <a:ext cx="2533650" cy="6413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What makes a group of records “relevant”?</a:t>
            </a:r>
          </a:p>
        </p:txBody>
      </p:sp>
      <p:sp>
        <p:nvSpPr>
          <p:cNvPr id="1950727" name="Text Box 7"/>
          <p:cNvSpPr txBox="1">
            <a:spLocks noChangeArrowheads="1"/>
          </p:cNvSpPr>
          <p:nvPr/>
        </p:nvSpPr>
        <p:spPr bwMode="auto">
          <a:xfrm>
            <a:off x="1120775" y="2944813"/>
            <a:ext cx="27622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1. Matching some known pattern or structure.</a:t>
            </a:r>
          </a:p>
        </p:txBody>
      </p:sp>
      <p:sp>
        <p:nvSpPr>
          <p:cNvPr id="1950732" name="Text Box 12"/>
          <p:cNvSpPr txBox="1">
            <a:spLocks noChangeArrowheads="1"/>
          </p:cNvSpPr>
          <p:nvPr/>
        </p:nvSpPr>
        <p:spPr bwMode="auto">
          <a:xfrm>
            <a:off x="5032375" y="2111375"/>
            <a:ext cx="3195638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Group detection</a:t>
            </a:r>
            <a:r>
              <a:rPr lang="en-US" altLang="en-US" sz="1800"/>
              <a:t>: given a social network, find highly connected sets of individuals.</a:t>
            </a:r>
          </a:p>
        </p:txBody>
      </p:sp>
      <p:pic>
        <p:nvPicPr>
          <p:cNvPr id="1950734" name="Picture 14" descr="f9067_253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232150"/>
            <a:ext cx="2293938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0735" name="Text Box 15"/>
          <p:cNvSpPr txBox="1">
            <a:spLocks noChangeArrowheads="1"/>
          </p:cNvSpPr>
          <p:nvPr/>
        </p:nvSpPr>
        <p:spPr bwMode="auto">
          <a:xfrm>
            <a:off x="4643438" y="5443538"/>
            <a:ext cx="3983037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Many efficient algorithms have been developed to find dense subgraphs or other structures in network data.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0727" grpId="0"/>
      <p:bldP spid="1950732" grpId="0"/>
      <p:bldP spid="19507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rgbClr val="006600"/>
                </a:solidFill>
              </a:rPr>
              <a:t>Anomalous pattern detection</a:t>
            </a:r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1060450" y="876300"/>
            <a:ext cx="6988175" cy="1006475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u="sng"/>
              <a:t>Main goal of pattern detection</a:t>
            </a:r>
            <a:r>
              <a:rPr lang="en-US" altLang="en-US" sz="2000"/>
              <a:t>: to </a:t>
            </a:r>
            <a:r>
              <a:rPr lang="en-US" altLang="en-US" sz="2000" b="1"/>
              <a:t>identify</a:t>
            </a:r>
            <a:r>
              <a:rPr lang="en-US" altLang="en-US" sz="2000"/>
              <a:t> and </a:t>
            </a:r>
            <a:r>
              <a:rPr lang="en-US" altLang="en-US" sz="2000" b="1"/>
              <a:t>characterize</a:t>
            </a:r>
            <a:r>
              <a:rPr lang="en-US" altLang="en-US" sz="2000"/>
              <a:t> relevant subsets of a massive dataset, i.e. groups of records that differ from the rest of the data in an interesting way.</a:t>
            </a:r>
          </a:p>
        </p:txBody>
      </p:sp>
      <p:sp>
        <p:nvSpPr>
          <p:cNvPr id="1952780" name="Text Box 12"/>
          <p:cNvSpPr txBox="1">
            <a:spLocks noChangeArrowheads="1"/>
          </p:cNvSpPr>
          <p:nvPr/>
        </p:nvSpPr>
        <p:spPr bwMode="auto">
          <a:xfrm>
            <a:off x="5129213" y="2111375"/>
            <a:ext cx="3008312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Fraud detection</a:t>
            </a:r>
            <a:r>
              <a:rPr lang="en-US" altLang="en-US" sz="1800"/>
              <a:t>: look for individuals with a history   of suspicious transactions.</a:t>
            </a:r>
          </a:p>
        </p:txBody>
      </p:sp>
      <p:sp>
        <p:nvSpPr>
          <p:cNvPr id="10245" name="Text Box 13"/>
          <p:cNvSpPr txBox="1">
            <a:spLocks noChangeArrowheads="1"/>
          </p:cNvSpPr>
          <p:nvPr/>
        </p:nvSpPr>
        <p:spPr bwMode="auto">
          <a:xfrm>
            <a:off x="1228725" y="2178050"/>
            <a:ext cx="2533650" cy="6413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What makes a group of records “relevant”?</a:t>
            </a:r>
          </a:p>
        </p:txBody>
      </p:sp>
      <p:sp>
        <p:nvSpPr>
          <p:cNvPr id="10246" name="Text Box 14"/>
          <p:cNvSpPr txBox="1">
            <a:spLocks noChangeArrowheads="1"/>
          </p:cNvSpPr>
          <p:nvPr/>
        </p:nvSpPr>
        <p:spPr bwMode="auto">
          <a:xfrm>
            <a:off x="1120775" y="2944813"/>
            <a:ext cx="27622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1. Matching some known pattern or structure.</a:t>
            </a:r>
          </a:p>
        </p:txBody>
      </p:sp>
      <p:sp>
        <p:nvSpPr>
          <p:cNvPr id="10247" name="Text Box 15"/>
          <p:cNvSpPr txBox="1">
            <a:spLocks noChangeArrowheads="1"/>
          </p:cNvSpPr>
          <p:nvPr/>
        </p:nvSpPr>
        <p:spPr bwMode="auto">
          <a:xfrm>
            <a:off x="828675" y="3630613"/>
            <a:ext cx="3346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2. Multiple related records that    are individually anomalous.</a:t>
            </a:r>
          </a:p>
        </p:txBody>
      </p:sp>
      <p:sp>
        <p:nvSpPr>
          <p:cNvPr id="1952787" name="Text Box 19"/>
          <p:cNvSpPr txBox="1">
            <a:spLocks noChangeArrowheads="1"/>
          </p:cNvSpPr>
          <p:nvPr/>
        </p:nvSpPr>
        <p:spPr bwMode="auto">
          <a:xfrm>
            <a:off x="4903788" y="3128963"/>
            <a:ext cx="3478212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Network intrusion detection</a:t>
            </a:r>
            <a:r>
              <a:rPr lang="en-US" altLang="en-US" sz="1800"/>
              <a:t>: look for suspicious combinations of activities (e.g. port scanning).</a:t>
            </a:r>
          </a:p>
        </p:txBody>
      </p:sp>
      <p:sp>
        <p:nvSpPr>
          <p:cNvPr id="1952788" name="Text Box 20"/>
          <p:cNvSpPr txBox="1">
            <a:spLocks noChangeArrowheads="1"/>
          </p:cNvSpPr>
          <p:nvPr/>
        </p:nvSpPr>
        <p:spPr bwMode="auto">
          <a:xfrm>
            <a:off x="4864100" y="4310063"/>
            <a:ext cx="3543300" cy="1190625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In these domains, multiple “slightly anomalous” behaviors may together provide evidence of a major deviation from normal.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2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2780" grpId="0"/>
      <p:bldP spid="1952787" grpId="0"/>
      <p:bldP spid="195278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874" name="Text Box 10"/>
          <p:cNvSpPr txBox="1">
            <a:spLocks noChangeArrowheads="1"/>
          </p:cNvSpPr>
          <p:nvPr/>
        </p:nvSpPr>
        <p:spPr bwMode="auto">
          <a:xfrm>
            <a:off x="5100638" y="3128963"/>
            <a:ext cx="3065462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Event detection</a:t>
            </a:r>
            <a:r>
              <a:rPr lang="en-US" altLang="en-US" sz="1800"/>
              <a:t>: is the recent data differently distributed than the past?</a:t>
            </a:r>
          </a:p>
        </p:txBody>
      </p:sp>
      <p:sp>
        <p:nvSpPr>
          <p:cNvPr id="1956875" name="Text Box 11"/>
          <p:cNvSpPr txBox="1">
            <a:spLocks noChangeArrowheads="1"/>
          </p:cNvSpPr>
          <p:nvPr/>
        </p:nvSpPr>
        <p:spPr bwMode="auto">
          <a:xfrm>
            <a:off x="4940300" y="2111375"/>
            <a:ext cx="3381375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Cluster detection</a:t>
            </a:r>
            <a:r>
              <a:rPr lang="en-US" altLang="en-US" sz="1800"/>
              <a:t>: find spatial areas or periods of time with more records than expected.</a:t>
            </a:r>
          </a:p>
        </p:txBody>
      </p:sp>
      <p:sp>
        <p:nvSpPr>
          <p:cNvPr id="12292" name="Rectangle 2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rgbClr val="006600"/>
                </a:solidFill>
              </a:rPr>
              <a:t>Anomalous pattern detection</a:t>
            </a:r>
          </a:p>
        </p:txBody>
      </p:sp>
      <p:sp>
        <p:nvSpPr>
          <p:cNvPr id="12293" name="Text Box 3"/>
          <p:cNvSpPr txBox="1">
            <a:spLocks noChangeArrowheads="1"/>
          </p:cNvSpPr>
          <p:nvPr/>
        </p:nvSpPr>
        <p:spPr bwMode="auto">
          <a:xfrm>
            <a:off x="1060450" y="876300"/>
            <a:ext cx="6988175" cy="1006475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u="sng"/>
              <a:t>Main goal of pattern detection</a:t>
            </a:r>
            <a:r>
              <a:rPr lang="en-US" altLang="en-US" sz="2000"/>
              <a:t>: to </a:t>
            </a:r>
            <a:r>
              <a:rPr lang="en-US" altLang="en-US" sz="2000" b="1"/>
              <a:t>identify</a:t>
            </a:r>
            <a:r>
              <a:rPr lang="en-US" altLang="en-US" sz="2000"/>
              <a:t> and </a:t>
            </a:r>
            <a:r>
              <a:rPr lang="en-US" altLang="en-US" sz="2000" b="1"/>
              <a:t>characterize</a:t>
            </a:r>
            <a:r>
              <a:rPr lang="en-US" altLang="en-US" sz="2000"/>
              <a:t> relevant subsets of a massive dataset, i.e. groups of records that differ from the rest of the data in an interesting way.</a:t>
            </a:r>
          </a:p>
        </p:txBody>
      </p:sp>
      <p:sp>
        <p:nvSpPr>
          <p:cNvPr id="12294" name="Text Box 4"/>
          <p:cNvSpPr txBox="1">
            <a:spLocks noChangeArrowheads="1"/>
          </p:cNvSpPr>
          <p:nvPr/>
        </p:nvSpPr>
        <p:spPr bwMode="auto">
          <a:xfrm>
            <a:off x="1228725" y="2178050"/>
            <a:ext cx="2533650" cy="6413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What makes a group of records “relevant”?</a:t>
            </a:r>
          </a:p>
        </p:txBody>
      </p:sp>
      <p:sp>
        <p:nvSpPr>
          <p:cNvPr id="12295" name="Text Box 5"/>
          <p:cNvSpPr txBox="1">
            <a:spLocks noChangeArrowheads="1"/>
          </p:cNvSpPr>
          <p:nvPr/>
        </p:nvSpPr>
        <p:spPr bwMode="auto">
          <a:xfrm>
            <a:off x="1120775" y="2944813"/>
            <a:ext cx="27622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1. Matching some known pattern or structure.</a:t>
            </a:r>
          </a:p>
        </p:txBody>
      </p:sp>
      <p:sp>
        <p:nvSpPr>
          <p:cNvPr id="12296" name="Text Box 6"/>
          <p:cNvSpPr txBox="1">
            <a:spLocks noChangeArrowheads="1"/>
          </p:cNvSpPr>
          <p:nvPr/>
        </p:nvSpPr>
        <p:spPr bwMode="auto">
          <a:xfrm>
            <a:off x="828675" y="3630613"/>
            <a:ext cx="3346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2. Multiple related records that are individually anomalous.</a:t>
            </a:r>
          </a:p>
        </p:txBody>
      </p:sp>
      <p:sp>
        <p:nvSpPr>
          <p:cNvPr id="12297" name="Text Box 7"/>
          <p:cNvSpPr txBox="1">
            <a:spLocks noChangeArrowheads="1"/>
          </p:cNvSpPr>
          <p:nvPr/>
        </p:nvSpPr>
        <p:spPr bwMode="auto">
          <a:xfrm>
            <a:off x="655638" y="4311650"/>
            <a:ext cx="36893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3. Higher (or lower) than expected number of records with some combination of attributes.</a:t>
            </a:r>
          </a:p>
        </p:txBody>
      </p:sp>
      <p:sp>
        <p:nvSpPr>
          <p:cNvPr id="12298" name="Text Box 8"/>
          <p:cNvSpPr txBox="1">
            <a:spLocks noChangeArrowheads="1"/>
          </p:cNvSpPr>
          <p:nvPr/>
        </p:nvSpPr>
        <p:spPr bwMode="auto">
          <a:xfrm>
            <a:off x="549275" y="5265738"/>
            <a:ext cx="390683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4. Change in data distribution as compared to the rest of the dataset.</a:t>
            </a:r>
          </a:p>
        </p:txBody>
      </p:sp>
      <p:sp>
        <p:nvSpPr>
          <p:cNvPr id="1956876" name="Text Box 12"/>
          <p:cNvSpPr txBox="1">
            <a:spLocks noChangeArrowheads="1"/>
          </p:cNvSpPr>
          <p:nvPr/>
        </p:nvSpPr>
        <p:spPr bwMode="auto">
          <a:xfrm>
            <a:off x="5059363" y="4298950"/>
            <a:ext cx="3155950" cy="1465263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Key concept</a:t>
            </a:r>
            <a:r>
              <a:rPr lang="en-US" altLang="en-US" sz="1800"/>
              <a:t>: A group of records may be highly anomalous or interesting even if none of the individual records is itself anomalous.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6874" grpId="0"/>
      <p:bldP spid="1956875" grpId="0"/>
      <p:bldP spid="195687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rgbClr val="006600"/>
                </a:solidFill>
              </a:rPr>
              <a:t>Pattern detection = classification?</a:t>
            </a:r>
          </a:p>
        </p:txBody>
      </p:sp>
      <p:sp>
        <p:nvSpPr>
          <p:cNvPr id="14339" name="Text Box 14"/>
          <p:cNvSpPr txBox="1">
            <a:spLocks noChangeArrowheads="1"/>
          </p:cNvSpPr>
          <p:nvPr/>
        </p:nvSpPr>
        <p:spPr bwMode="auto">
          <a:xfrm>
            <a:off x="492125" y="876300"/>
            <a:ext cx="3990975" cy="915988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“Does the dataset contain a pattern?”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This question could be treated as     a problem of classifying datasets.</a:t>
            </a:r>
          </a:p>
        </p:txBody>
      </p:sp>
      <p:sp>
        <p:nvSpPr>
          <p:cNvPr id="14340" name="Text Box 17"/>
          <p:cNvSpPr txBox="1">
            <a:spLocks noChangeArrowheads="1"/>
          </p:cNvSpPr>
          <p:nvPr/>
        </p:nvSpPr>
        <p:spPr bwMode="auto">
          <a:xfrm>
            <a:off x="4748213" y="876300"/>
            <a:ext cx="3762375" cy="9159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“Which records are affected?”     This question could be treated as classification or anomaly detection.</a:t>
            </a:r>
          </a:p>
        </p:txBody>
      </p:sp>
      <p:sp>
        <p:nvSpPr>
          <p:cNvPr id="1944595" name="Text Box 19"/>
          <p:cNvSpPr txBox="1">
            <a:spLocks noChangeArrowheads="1"/>
          </p:cNvSpPr>
          <p:nvPr/>
        </p:nvSpPr>
        <p:spPr bwMode="auto">
          <a:xfrm>
            <a:off x="4699000" y="1924050"/>
            <a:ext cx="38544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/>
              <a:t>Record x</a:t>
            </a:r>
            <a:r>
              <a:rPr lang="en-US" altLang="en-US" sz="1600" baseline="-25000"/>
              <a:t>i</a:t>
            </a:r>
            <a:r>
              <a:rPr lang="en-US" altLang="en-US" sz="1600"/>
              <a:t> </a:t>
            </a:r>
            <a:r>
              <a:rPr lang="en-US" altLang="en-US" sz="1600">
                <a:sym typeface="Wingdings" panose="05000000000000000000" pitchFamily="2" charset="2"/>
              </a:rPr>
              <a:t> {normal, is part of a pattern}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>
                <a:sym typeface="Wingdings" panose="05000000000000000000" pitchFamily="2" charset="2"/>
              </a:rPr>
              <a:t>Or x</a:t>
            </a:r>
            <a:r>
              <a:rPr lang="en-US" altLang="en-US" sz="1600" baseline="-25000">
                <a:sym typeface="Wingdings" panose="05000000000000000000" pitchFamily="2" charset="2"/>
              </a:rPr>
              <a:t>i</a:t>
            </a:r>
            <a:r>
              <a:rPr lang="en-US" altLang="en-US" sz="1600">
                <a:sym typeface="Wingdings" panose="05000000000000000000" pitchFamily="2" charset="2"/>
              </a:rPr>
              <a:t>  {normal, pattern 1, pattern 2, …}</a:t>
            </a:r>
            <a:endParaRPr lang="en-US" altLang="en-US" sz="1600"/>
          </a:p>
        </p:txBody>
      </p:sp>
      <p:sp>
        <p:nvSpPr>
          <p:cNvPr id="1944596" name="Text Box 20"/>
          <p:cNvSpPr txBox="1">
            <a:spLocks noChangeArrowheads="1"/>
          </p:cNvSpPr>
          <p:nvPr/>
        </p:nvSpPr>
        <p:spPr bwMode="auto">
          <a:xfrm>
            <a:off x="555625" y="1925638"/>
            <a:ext cx="3887788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/>
              <a:t>Dataset D </a:t>
            </a:r>
            <a:r>
              <a:rPr lang="en-US" altLang="en-US" sz="1600">
                <a:sym typeface="Wingdings" panose="05000000000000000000" pitchFamily="2" charset="2"/>
              </a:rPr>
              <a:t> {normal, contains a pattern}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>
                <a:sym typeface="Wingdings" panose="05000000000000000000" pitchFamily="2" charset="2"/>
              </a:rPr>
              <a:t>Or D  {normal, pattern 1, pattern 2, …}</a:t>
            </a:r>
            <a:endParaRPr lang="en-US" altLang="en-US" sz="1600"/>
          </a:p>
        </p:txBody>
      </p:sp>
      <p:sp>
        <p:nvSpPr>
          <p:cNvPr id="1944597" name="Text Box 21"/>
          <p:cNvSpPr txBox="1">
            <a:spLocks noChangeArrowheads="1"/>
          </p:cNvSpPr>
          <p:nvPr/>
        </p:nvSpPr>
        <p:spPr bwMode="auto">
          <a:xfrm>
            <a:off x="647700" y="2740025"/>
            <a:ext cx="7812088" cy="366713"/>
          </a:xfrm>
          <a:prstGeom prst="rect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For the first approach, what features of the dataset should we use?</a:t>
            </a:r>
          </a:p>
        </p:txBody>
      </p:sp>
      <p:sp>
        <p:nvSpPr>
          <p:cNvPr id="1944599" name="Text Box 23"/>
          <p:cNvSpPr txBox="1">
            <a:spLocks noChangeArrowheads="1"/>
          </p:cNvSpPr>
          <p:nvPr/>
        </p:nvSpPr>
        <p:spPr bwMode="auto">
          <a:xfrm>
            <a:off x="950913" y="3249613"/>
            <a:ext cx="72278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Most relevant patterns only affect a small proportion of the dataset, and would not be visible looking only at summary statistics.</a:t>
            </a:r>
          </a:p>
        </p:txBody>
      </p:sp>
      <p:sp>
        <p:nvSpPr>
          <p:cNvPr id="1944600" name="Text Box 24"/>
          <p:cNvSpPr txBox="1">
            <a:spLocks noChangeArrowheads="1"/>
          </p:cNvSpPr>
          <p:nvPr/>
        </p:nvSpPr>
        <p:spPr bwMode="auto">
          <a:xfrm>
            <a:off x="1350963" y="3949700"/>
            <a:ext cx="64277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On the other hand, data sparsity prevents using each record-attribute combination as a different attribute of the dataset.</a:t>
            </a:r>
          </a:p>
        </p:txBody>
      </p:sp>
      <p:sp>
        <p:nvSpPr>
          <p:cNvPr id="1944601" name="Text Box 25"/>
          <p:cNvSpPr txBox="1">
            <a:spLocks noChangeArrowheads="1"/>
          </p:cNvSpPr>
          <p:nvPr/>
        </p:nvSpPr>
        <p:spPr bwMode="auto">
          <a:xfrm>
            <a:off x="647700" y="4773613"/>
            <a:ext cx="7816850" cy="366712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For the second approach, how can we combine data from multiple records?</a:t>
            </a:r>
          </a:p>
        </p:txBody>
      </p:sp>
      <p:sp>
        <p:nvSpPr>
          <p:cNvPr id="1944604" name="Text Box 28"/>
          <p:cNvSpPr txBox="1">
            <a:spLocks noChangeArrowheads="1"/>
          </p:cNvSpPr>
          <p:nvPr/>
        </p:nvSpPr>
        <p:spPr bwMode="auto">
          <a:xfrm>
            <a:off x="1368425" y="5278438"/>
            <a:ext cx="6381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This is essential since none of the records may be individually sufficient to detect the anomalous pattern.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4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4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4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4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4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4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4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4595" grpId="0"/>
      <p:bldP spid="1944596" grpId="0"/>
      <p:bldP spid="1944597" grpId="0" animBg="1"/>
      <p:bldP spid="1944599" grpId="0"/>
      <p:bldP spid="1944600" grpId="0"/>
      <p:bldP spid="1944601" grpId="0" animBg="1"/>
      <p:bldP spid="194460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6E4DF31-76F3-467B-85A0-39783E8BC525}" type="slidenum">
              <a:rPr lang="en-US" altLang="en-US" sz="1400" u="none">
                <a:solidFill>
                  <a:srgbClr val="000000"/>
                </a:solidFill>
                <a:latin typeface="Times" panose="02020603050405020304" pitchFamily="18" charset="0"/>
              </a:rPr>
              <a:pPr/>
              <a:t>7</a:t>
            </a:fld>
            <a:endParaRPr lang="en-US" altLang="en-US" sz="1400" u="none">
              <a:solidFill>
                <a:srgbClr val="000000"/>
              </a:solidFill>
              <a:latin typeface="Times" panose="02020603050405020304" pitchFamily="18" charset="0"/>
            </a:endParaRPr>
          </a:p>
        </p:txBody>
      </p:sp>
      <p:sp>
        <p:nvSpPr>
          <p:cNvPr id="75779" name="Rectangle 5"/>
          <p:cNvSpPr>
            <a:spLocks noGrp="1" noChangeArrowheads="1"/>
          </p:cNvSpPr>
          <p:nvPr>
            <p:ph type="title"/>
          </p:nvPr>
        </p:nvSpPr>
        <p:spPr>
          <a:xfrm>
            <a:off x="228600" y="439738"/>
            <a:ext cx="8534400" cy="762000"/>
          </a:xfrm>
        </p:spPr>
        <p:txBody>
          <a:bodyPr/>
          <a:lstStyle/>
          <a:p>
            <a:pPr eaLnBrk="1" hangingPunct="1"/>
            <a:r>
              <a:rPr lang="en-US" altLang="en-US" sz="3600" dirty="0" smtClean="0"/>
              <a:t>Question: Why search over subsets?  </a:t>
            </a:r>
            <a:br>
              <a:rPr lang="en-US" altLang="en-US" sz="3600" dirty="0" smtClean="0"/>
            </a:br>
            <a:r>
              <a:rPr lang="en-US" altLang="en-US" sz="3600" dirty="0" smtClean="0"/>
              <a:t>Answer: Simpler approaches can fail.</a:t>
            </a:r>
            <a:endParaRPr lang="en-US" altLang="en-US" sz="3600" baseline="30000" dirty="0" smtClean="0"/>
          </a:p>
        </p:txBody>
      </p:sp>
      <p:sp>
        <p:nvSpPr>
          <p:cNvPr id="55300" name="Text Box 118"/>
          <p:cNvSpPr txBox="1">
            <a:spLocks noChangeArrowheads="1"/>
          </p:cNvSpPr>
          <p:nvPr/>
        </p:nvSpPr>
        <p:spPr bwMode="auto">
          <a:xfrm>
            <a:off x="347663" y="1301750"/>
            <a:ext cx="3819525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000000"/>
              </a:buClr>
            </a:pPr>
            <a:r>
              <a:rPr lang="en-US" altLang="en-US" dirty="0">
                <a:solidFill>
                  <a:srgbClr val="000000"/>
                </a:solidFill>
                <a:cs typeface="+mn-cs"/>
              </a:rPr>
              <a:t>Top-down detection approaches</a:t>
            </a:r>
          </a:p>
          <a:p>
            <a:pPr eaLnBrk="1" hangingPunct="1">
              <a:spcBef>
                <a:spcPct val="50000"/>
              </a:spcBef>
              <a:buClr>
                <a:srgbClr val="000000"/>
              </a:buClr>
            </a:pPr>
            <a:endParaRPr lang="en-US" altLang="en-US" dirty="0">
              <a:solidFill>
                <a:srgbClr val="000000"/>
              </a:solidFill>
              <a:cs typeface="+mn-cs"/>
            </a:endParaRPr>
          </a:p>
        </p:txBody>
      </p:sp>
      <p:sp>
        <p:nvSpPr>
          <p:cNvPr id="55301" name="Text Box 119"/>
          <p:cNvSpPr txBox="1">
            <a:spLocks noChangeArrowheads="1"/>
          </p:cNvSpPr>
          <p:nvPr/>
        </p:nvSpPr>
        <p:spPr bwMode="auto">
          <a:xfrm>
            <a:off x="4918075" y="1301750"/>
            <a:ext cx="38512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000000"/>
              </a:buClr>
            </a:pPr>
            <a:r>
              <a:rPr lang="en-US" altLang="en-US">
                <a:solidFill>
                  <a:srgbClr val="000000"/>
                </a:solidFill>
                <a:cs typeface="+mn-cs"/>
              </a:rPr>
              <a:t>Bottom-up detection approaches</a:t>
            </a:r>
          </a:p>
        </p:txBody>
      </p:sp>
      <p:sp>
        <p:nvSpPr>
          <p:cNvPr id="55302" name="Text Box 120"/>
          <p:cNvSpPr txBox="1">
            <a:spLocks noChangeArrowheads="1"/>
          </p:cNvSpPr>
          <p:nvPr/>
        </p:nvSpPr>
        <p:spPr bwMode="auto">
          <a:xfrm>
            <a:off x="385763" y="1733550"/>
            <a:ext cx="3725862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rgbClr val="000000"/>
              </a:buClr>
            </a:pPr>
            <a:r>
              <a:rPr lang="en-US" altLang="en-US" sz="1800" u="none">
                <a:solidFill>
                  <a:srgbClr val="000000"/>
                </a:solidFill>
                <a:cs typeface="+mn-cs"/>
              </a:rPr>
              <a:t>Are there any globally interesting patterns?  If so, recursively search the most interesting sub-partition.</a:t>
            </a:r>
          </a:p>
          <a:p>
            <a:pPr algn="ctr" eaLnBrk="1" hangingPunct="1">
              <a:spcBef>
                <a:spcPct val="50000"/>
              </a:spcBef>
              <a:buClr>
                <a:srgbClr val="000000"/>
              </a:buClr>
            </a:pPr>
            <a:r>
              <a:rPr lang="en-US" altLang="en-US" sz="1800">
                <a:solidFill>
                  <a:srgbClr val="000000"/>
                </a:solidFill>
                <a:cs typeface="+mn-cs"/>
              </a:rPr>
              <a:t>Two examples</a:t>
            </a:r>
            <a:r>
              <a:rPr lang="en-US" altLang="en-US" sz="1800" u="none">
                <a:solidFill>
                  <a:srgbClr val="000000"/>
                </a:solidFill>
                <a:cs typeface="+mn-cs"/>
              </a:rPr>
              <a:t>: bump hunting; “cluster then detect”.</a:t>
            </a:r>
          </a:p>
        </p:txBody>
      </p:sp>
      <p:sp>
        <p:nvSpPr>
          <p:cNvPr id="55303" name="Text Box 121"/>
          <p:cNvSpPr txBox="1">
            <a:spLocks noChangeArrowheads="1"/>
          </p:cNvSpPr>
          <p:nvPr/>
        </p:nvSpPr>
        <p:spPr bwMode="auto">
          <a:xfrm>
            <a:off x="4918075" y="1736725"/>
            <a:ext cx="3840163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u="sng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rgbClr val="000000"/>
              </a:buClr>
            </a:pPr>
            <a:r>
              <a:rPr lang="en-US" altLang="en-US" sz="1800" u="none">
                <a:solidFill>
                  <a:srgbClr val="000000"/>
                </a:solidFill>
                <a:cs typeface="+mn-cs"/>
              </a:rPr>
              <a:t>Find individually (or locally) anomalous data points, and optionally, aggregate into clusters.</a:t>
            </a:r>
          </a:p>
          <a:p>
            <a:pPr algn="ctr" eaLnBrk="1" hangingPunct="1">
              <a:spcBef>
                <a:spcPct val="50000"/>
              </a:spcBef>
              <a:buClr>
                <a:srgbClr val="000000"/>
              </a:buClr>
            </a:pPr>
            <a:r>
              <a:rPr lang="en-US" altLang="en-US" sz="1800">
                <a:solidFill>
                  <a:srgbClr val="000000"/>
                </a:solidFill>
                <a:cs typeface="+mn-cs"/>
              </a:rPr>
              <a:t>Two examples</a:t>
            </a:r>
            <a:r>
              <a:rPr lang="en-US" altLang="en-US" sz="1800" u="none">
                <a:solidFill>
                  <a:srgbClr val="000000"/>
                </a:solidFill>
                <a:cs typeface="+mn-cs"/>
              </a:rPr>
              <a:t>: anomaly/outlier detection; density-based clustering.</a:t>
            </a:r>
          </a:p>
        </p:txBody>
      </p:sp>
      <p:grpSp>
        <p:nvGrpSpPr>
          <p:cNvPr id="2" name="Group 127"/>
          <p:cNvGrpSpPr>
            <a:grpSpLocks/>
          </p:cNvGrpSpPr>
          <p:nvPr/>
        </p:nvGrpSpPr>
        <p:grpSpPr bwMode="auto">
          <a:xfrm>
            <a:off x="420688" y="3582988"/>
            <a:ext cx="3498850" cy="2957512"/>
            <a:chOff x="420930" y="3314700"/>
            <a:chExt cx="3498185" cy="2956270"/>
          </a:xfrm>
        </p:grpSpPr>
        <p:sp>
          <p:nvSpPr>
            <p:cNvPr id="75818" name="Rectangle 2"/>
            <p:cNvSpPr>
              <a:spLocks noChangeArrowheads="1"/>
            </p:cNvSpPr>
            <p:nvPr/>
          </p:nvSpPr>
          <p:spPr bwMode="auto">
            <a:xfrm>
              <a:off x="868363" y="3314700"/>
              <a:ext cx="2743200" cy="18288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rgbClr val="000000"/>
                </a:buClr>
              </a:pPr>
              <a:endParaRPr lang="en-US" altLang="en-US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75819" name="Group 85"/>
            <p:cNvGrpSpPr>
              <a:grpSpLocks/>
            </p:cNvGrpSpPr>
            <p:nvPr/>
          </p:nvGrpSpPr>
          <p:grpSpPr bwMode="auto">
            <a:xfrm>
              <a:off x="1096963" y="3467100"/>
              <a:ext cx="2133600" cy="1447800"/>
              <a:chOff x="1096963" y="3581400"/>
              <a:chExt cx="2133600" cy="1447800"/>
            </a:xfrm>
          </p:grpSpPr>
          <p:sp>
            <p:nvSpPr>
              <p:cNvPr id="75827" name="Oval 10"/>
              <p:cNvSpPr>
                <a:spLocks noChangeArrowheads="1"/>
              </p:cNvSpPr>
              <p:nvPr/>
            </p:nvSpPr>
            <p:spPr bwMode="auto">
              <a:xfrm>
                <a:off x="2468563" y="3962400"/>
                <a:ext cx="76200" cy="76200"/>
              </a:xfrm>
              <a:prstGeom prst="ellipse">
                <a:avLst/>
              </a:prstGeom>
              <a:solidFill>
                <a:srgbClr val="3333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>
                    <a:srgbClr val="000000"/>
                  </a:buClr>
                </a:pPr>
                <a:endParaRPr lang="en-US" altLang="en-US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75828" name="Oval 11"/>
              <p:cNvSpPr>
                <a:spLocks noChangeArrowheads="1"/>
              </p:cNvSpPr>
              <p:nvPr/>
            </p:nvSpPr>
            <p:spPr bwMode="auto">
              <a:xfrm>
                <a:off x="1706563" y="3810000"/>
                <a:ext cx="76200" cy="76200"/>
              </a:xfrm>
              <a:prstGeom prst="ellipse">
                <a:avLst/>
              </a:prstGeom>
              <a:solidFill>
                <a:srgbClr val="3333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>
                    <a:srgbClr val="000000"/>
                  </a:buClr>
                </a:pPr>
                <a:endParaRPr lang="en-US" altLang="en-US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75829" name="Oval 12"/>
              <p:cNvSpPr>
                <a:spLocks noChangeArrowheads="1"/>
              </p:cNvSpPr>
              <p:nvPr/>
            </p:nvSpPr>
            <p:spPr bwMode="auto">
              <a:xfrm>
                <a:off x="1325563" y="4114800"/>
                <a:ext cx="76200" cy="76200"/>
              </a:xfrm>
              <a:prstGeom prst="ellipse">
                <a:avLst/>
              </a:prstGeom>
              <a:solidFill>
                <a:srgbClr val="3333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>
                    <a:srgbClr val="000000"/>
                  </a:buClr>
                </a:pPr>
                <a:endParaRPr lang="en-US" altLang="en-US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75830" name="Oval 13"/>
              <p:cNvSpPr>
                <a:spLocks noChangeArrowheads="1"/>
              </p:cNvSpPr>
              <p:nvPr/>
            </p:nvSpPr>
            <p:spPr bwMode="auto">
              <a:xfrm>
                <a:off x="1173163" y="3657600"/>
                <a:ext cx="76200" cy="76200"/>
              </a:xfrm>
              <a:prstGeom prst="ellipse">
                <a:avLst/>
              </a:prstGeom>
              <a:solidFill>
                <a:srgbClr val="3333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>
                    <a:srgbClr val="000000"/>
                  </a:buClr>
                </a:pPr>
                <a:endParaRPr lang="en-US" altLang="en-US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75831" name="Oval 14"/>
              <p:cNvSpPr>
                <a:spLocks noChangeArrowheads="1"/>
              </p:cNvSpPr>
              <p:nvPr/>
            </p:nvSpPr>
            <p:spPr bwMode="auto">
              <a:xfrm>
                <a:off x="1173163" y="4495800"/>
                <a:ext cx="76200" cy="76200"/>
              </a:xfrm>
              <a:prstGeom prst="ellipse">
                <a:avLst/>
              </a:prstGeom>
              <a:solidFill>
                <a:srgbClr val="3333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>
                    <a:srgbClr val="000000"/>
                  </a:buClr>
                </a:pPr>
                <a:endParaRPr lang="en-US" altLang="en-US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75832" name="Oval 16"/>
              <p:cNvSpPr>
                <a:spLocks noChangeArrowheads="1"/>
              </p:cNvSpPr>
              <p:nvPr/>
            </p:nvSpPr>
            <p:spPr bwMode="auto">
              <a:xfrm>
                <a:off x="1858963" y="4343400"/>
                <a:ext cx="76200" cy="76200"/>
              </a:xfrm>
              <a:prstGeom prst="ellipse">
                <a:avLst/>
              </a:prstGeom>
              <a:solidFill>
                <a:srgbClr val="3333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>
                    <a:srgbClr val="000000"/>
                  </a:buClr>
                </a:pPr>
                <a:endParaRPr lang="en-US" altLang="en-US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75833" name="Oval 17"/>
              <p:cNvSpPr>
                <a:spLocks noChangeArrowheads="1"/>
              </p:cNvSpPr>
              <p:nvPr/>
            </p:nvSpPr>
            <p:spPr bwMode="auto">
              <a:xfrm>
                <a:off x="2087563" y="3810000"/>
                <a:ext cx="76200" cy="76200"/>
              </a:xfrm>
              <a:prstGeom prst="ellipse">
                <a:avLst/>
              </a:prstGeom>
              <a:solidFill>
                <a:srgbClr val="3333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>
                    <a:srgbClr val="000000"/>
                  </a:buClr>
                </a:pPr>
                <a:endParaRPr lang="en-US" altLang="en-US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75834" name="Oval 18"/>
              <p:cNvSpPr>
                <a:spLocks noChangeArrowheads="1"/>
              </p:cNvSpPr>
              <p:nvPr/>
            </p:nvSpPr>
            <p:spPr bwMode="auto">
              <a:xfrm>
                <a:off x="2849563" y="4953000"/>
                <a:ext cx="76200" cy="76200"/>
              </a:xfrm>
              <a:prstGeom prst="ellipse">
                <a:avLst/>
              </a:prstGeom>
              <a:solidFill>
                <a:srgbClr val="3333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>
                    <a:srgbClr val="000000"/>
                  </a:buClr>
                </a:pPr>
                <a:endParaRPr lang="en-US" altLang="en-US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75835" name="Oval 19"/>
              <p:cNvSpPr>
                <a:spLocks noChangeArrowheads="1"/>
              </p:cNvSpPr>
              <p:nvPr/>
            </p:nvSpPr>
            <p:spPr bwMode="auto">
              <a:xfrm>
                <a:off x="1782763" y="4572000"/>
                <a:ext cx="76200" cy="76200"/>
              </a:xfrm>
              <a:prstGeom prst="ellipse">
                <a:avLst/>
              </a:prstGeom>
              <a:solidFill>
                <a:srgbClr val="3333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>
                    <a:srgbClr val="000000"/>
                  </a:buClr>
                </a:pPr>
                <a:endParaRPr lang="en-US" altLang="en-US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75836" name="Oval 20"/>
              <p:cNvSpPr>
                <a:spLocks noChangeArrowheads="1"/>
              </p:cNvSpPr>
              <p:nvPr/>
            </p:nvSpPr>
            <p:spPr bwMode="auto">
              <a:xfrm>
                <a:off x="2239963" y="4495800"/>
                <a:ext cx="76200" cy="76200"/>
              </a:xfrm>
              <a:prstGeom prst="ellipse">
                <a:avLst/>
              </a:prstGeom>
              <a:solidFill>
                <a:srgbClr val="3333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>
                    <a:srgbClr val="000000"/>
                  </a:buClr>
                </a:pPr>
                <a:endParaRPr lang="en-US" altLang="en-US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75837" name="Oval 21"/>
              <p:cNvSpPr>
                <a:spLocks noChangeArrowheads="1"/>
              </p:cNvSpPr>
              <p:nvPr/>
            </p:nvSpPr>
            <p:spPr bwMode="auto">
              <a:xfrm>
                <a:off x="1858963" y="4876800"/>
                <a:ext cx="76200" cy="76200"/>
              </a:xfrm>
              <a:prstGeom prst="ellipse">
                <a:avLst/>
              </a:prstGeom>
              <a:solidFill>
                <a:srgbClr val="3333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>
                    <a:srgbClr val="000000"/>
                  </a:buClr>
                </a:pPr>
                <a:endParaRPr lang="en-US" altLang="en-US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75838" name="Oval 22"/>
              <p:cNvSpPr>
                <a:spLocks noChangeArrowheads="1"/>
              </p:cNvSpPr>
              <p:nvPr/>
            </p:nvSpPr>
            <p:spPr bwMode="auto">
              <a:xfrm>
                <a:off x="2590800" y="4229100"/>
                <a:ext cx="76200" cy="76200"/>
              </a:xfrm>
              <a:prstGeom prst="ellipse">
                <a:avLst/>
              </a:prstGeom>
              <a:solidFill>
                <a:srgbClr val="3333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>
                    <a:srgbClr val="000000"/>
                  </a:buClr>
                </a:pPr>
                <a:endParaRPr lang="en-US" altLang="en-US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75839" name="Oval 24"/>
              <p:cNvSpPr>
                <a:spLocks noChangeArrowheads="1"/>
              </p:cNvSpPr>
              <p:nvPr/>
            </p:nvSpPr>
            <p:spPr bwMode="auto">
              <a:xfrm>
                <a:off x="3154363" y="4305300"/>
                <a:ext cx="76200" cy="76200"/>
              </a:xfrm>
              <a:prstGeom prst="ellipse">
                <a:avLst/>
              </a:prstGeom>
              <a:solidFill>
                <a:srgbClr val="3333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>
                    <a:srgbClr val="000000"/>
                  </a:buClr>
                </a:pPr>
                <a:endParaRPr lang="en-US" altLang="en-US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75840" name="Oval 25"/>
              <p:cNvSpPr>
                <a:spLocks noChangeArrowheads="1"/>
              </p:cNvSpPr>
              <p:nvPr/>
            </p:nvSpPr>
            <p:spPr bwMode="auto">
              <a:xfrm>
                <a:off x="3154363" y="4800600"/>
                <a:ext cx="76200" cy="76200"/>
              </a:xfrm>
              <a:prstGeom prst="ellipse">
                <a:avLst/>
              </a:prstGeom>
              <a:solidFill>
                <a:srgbClr val="3333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>
                    <a:srgbClr val="000000"/>
                  </a:buClr>
                </a:pPr>
                <a:endParaRPr lang="en-US" altLang="en-US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75841" name="Oval 26"/>
              <p:cNvSpPr>
                <a:spLocks noChangeArrowheads="1"/>
              </p:cNvSpPr>
              <p:nvPr/>
            </p:nvSpPr>
            <p:spPr bwMode="auto">
              <a:xfrm>
                <a:off x="1096963" y="4876800"/>
                <a:ext cx="76200" cy="76200"/>
              </a:xfrm>
              <a:prstGeom prst="ellipse">
                <a:avLst/>
              </a:prstGeom>
              <a:solidFill>
                <a:srgbClr val="3333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>
                    <a:srgbClr val="000000"/>
                  </a:buClr>
                </a:pPr>
                <a:endParaRPr lang="en-US" altLang="en-US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75842" name="Oval 27"/>
              <p:cNvSpPr>
                <a:spLocks noChangeArrowheads="1"/>
              </p:cNvSpPr>
              <p:nvPr/>
            </p:nvSpPr>
            <p:spPr bwMode="auto">
              <a:xfrm>
                <a:off x="1477963" y="4800600"/>
                <a:ext cx="76200" cy="76200"/>
              </a:xfrm>
              <a:prstGeom prst="ellipse">
                <a:avLst/>
              </a:prstGeom>
              <a:solidFill>
                <a:srgbClr val="3333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>
                    <a:srgbClr val="000000"/>
                  </a:buClr>
                </a:pPr>
                <a:endParaRPr lang="en-US" altLang="en-US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75843" name="Oval 28"/>
              <p:cNvSpPr>
                <a:spLocks noChangeArrowheads="1"/>
              </p:cNvSpPr>
              <p:nvPr/>
            </p:nvSpPr>
            <p:spPr bwMode="auto">
              <a:xfrm>
                <a:off x="1858963" y="3581400"/>
                <a:ext cx="76200" cy="76200"/>
              </a:xfrm>
              <a:prstGeom prst="ellipse">
                <a:avLst/>
              </a:prstGeom>
              <a:solidFill>
                <a:srgbClr val="3333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>
                    <a:srgbClr val="000000"/>
                  </a:buClr>
                </a:pPr>
                <a:endParaRPr lang="en-US" altLang="en-US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75844" name="Oval 31"/>
              <p:cNvSpPr>
                <a:spLocks noChangeArrowheads="1"/>
              </p:cNvSpPr>
              <p:nvPr/>
            </p:nvSpPr>
            <p:spPr bwMode="auto">
              <a:xfrm>
                <a:off x="2925763" y="4419600"/>
                <a:ext cx="76200" cy="76200"/>
              </a:xfrm>
              <a:prstGeom prst="ellipse">
                <a:avLst/>
              </a:prstGeom>
              <a:solidFill>
                <a:srgbClr val="3333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>
                    <a:srgbClr val="000000"/>
                  </a:buClr>
                </a:pPr>
                <a:endParaRPr lang="en-US" altLang="en-US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75845" name="Oval 33"/>
              <p:cNvSpPr>
                <a:spLocks noChangeArrowheads="1"/>
              </p:cNvSpPr>
              <p:nvPr/>
            </p:nvSpPr>
            <p:spPr bwMode="auto">
              <a:xfrm>
                <a:off x="2773363" y="3657600"/>
                <a:ext cx="76200" cy="7620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>
                    <a:srgbClr val="000000"/>
                  </a:buClr>
                </a:pPr>
                <a:endParaRPr lang="en-US" altLang="en-US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75846" name="Oval 35"/>
              <p:cNvSpPr>
                <a:spLocks noChangeArrowheads="1"/>
              </p:cNvSpPr>
              <p:nvPr/>
            </p:nvSpPr>
            <p:spPr bwMode="auto">
              <a:xfrm>
                <a:off x="2895600" y="3657600"/>
                <a:ext cx="76200" cy="7620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>
                    <a:srgbClr val="000000"/>
                  </a:buClr>
                </a:pPr>
                <a:endParaRPr lang="en-US" altLang="en-US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sp>
          <p:nvSpPr>
            <p:cNvPr id="75820" name="Oval 39"/>
            <p:cNvSpPr>
              <a:spLocks noChangeArrowheads="1"/>
            </p:cNvSpPr>
            <p:nvPr/>
          </p:nvSpPr>
          <p:spPr bwMode="auto">
            <a:xfrm>
              <a:off x="1600200" y="3924300"/>
              <a:ext cx="76200" cy="76200"/>
            </a:xfrm>
            <a:prstGeom prst="ellipse">
              <a:avLst/>
            </a:prstGeom>
            <a:solidFill>
              <a:srgbClr val="3333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rgbClr val="000000"/>
                </a:buClr>
              </a:pPr>
              <a:endParaRPr lang="en-US" altLang="en-US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75821" name="Oval 39"/>
            <p:cNvSpPr>
              <a:spLocks noChangeArrowheads="1"/>
            </p:cNvSpPr>
            <p:nvPr/>
          </p:nvSpPr>
          <p:spPr bwMode="auto">
            <a:xfrm>
              <a:off x="1524000" y="4305300"/>
              <a:ext cx="76200" cy="76200"/>
            </a:xfrm>
            <a:prstGeom prst="ellipse">
              <a:avLst/>
            </a:prstGeom>
            <a:solidFill>
              <a:srgbClr val="3333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rgbClr val="000000"/>
                </a:buClr>
              </a:pPr>
              <a:endParaRPr lang="en-US" altLang="en-US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75822" name="Oval 39"/>
            <p:cNvSpPr>
              <a:spLocks noChangeArrowheads="1"/>
            </p:cNvSpPr>
            <p:nvPr/>
          </p:nvSpPr>
          <p:spPr bwMode="auto">
            <a:xfrm>
              <a:off x="1524000" y="3429000"/>
              <a:ext cx="76200" cy="76200"/>
            </a:xfrm>
            <a:prstGeom prst="ellipse">
              <a:avLst/>
            </a:prstGeom>
            <a:solidFill>
              <a:srgbClr val="3333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rgbClr val="000000"/>
                </a:buClr>
              </a:pPr>
              <a:endParaRPr lang="en-US" altLang="en-US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75823" name="Rectangle 122"/>
            <p:cNvSpPr>
              <a:spLocks noChangeArrowheads="1"/>
            </p:cNvSpPr>
            <p:nvPr/>
          </p:nvSpPr>
          <p:spPr bwMode="auto">
            <a:xfrm>
              <a:off x="1104900" y="3429000"/>
              <a:ext cx="838200" cy="140970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>
              <a:lvl1pPr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rgbClr val="000000"/>
                </a:buClr>
              </a:pPr>
              <a:endParaRPr lang="en-US" altLang="en-US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75824" name="Oval 33"/>
            <p:cNvSpPr>
              <a:spLocks noChangeArrowheads="1"/>
            </p:cNvSpPr>
            <p:nvPr/>
          </p:nvSpPr>
          <p:spPr bwMode="auto">
            <a:xfrm>
              <a:off x="2857500" y="36576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rgbClr val="000000"/>
                </a:buClr>
              </a:pPr>
              <a:endParaRPr lang="en-US" altLang="en-US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75825" name="Oval 35"/>
            <p:cNvSpPr>
              <a:spLocks noChangeArrowheads="1"/>
            </p:cNvSpPr>
            <p:nvPr/>
          </p:nvSpPr>
          <p:spPr bwMode="auto">
            <a:xfrm>
              <a:off x="2979737" y="36576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rgbClr val="000000"/>
                </a:buClr>
              </a:pPr>
              <a:endParaRPr lang="en-US" altLang="en-US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75826" name="Rectangle 126"/>
            <p:cNvSpPr>
              <a:spLocks noChangeArrowheads="1"/>
            </p:cNvSpPr>
            <p:nvPr/>
          </p:nvSpPr>
          <p:spPr bwMode="auto">
            <a:xfrm>
              <a:off x="420930" y="5347640"/>
              <a:ext cx="3498185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>
                  <a:srgbClr val="000000"/>
                </a:buClr>
              </a:pPr>
              <a:r>
                <a:rPr lang="en-US" altLang="en-US" sz="1800" u="none">
                  <a:solidFill>
                    <a:srgbClr val="000000"/>
                  </a:solidFill>
                  <a:cs typeface="+mn-cs"/>
                </a:rPr>
                <a:t>Top-down fails for </a:t>
              </a:r>
              <a:r>
                <a:rPr lang="en-US" altLang="en-US" sz="1800" b="1" u="none">
                  <a:solidFill>
                    <a:srgbClr val="000000"/>
                  </a:solidFill>
                  <a:cs typeface="+mn-cs"/>
                </a:rPr>
                <a:t>small-scale patterns</a:t>
              </a:r>
              <a:r>
                <a:rPr lang="en-US" altLang="en-US" sz="1800" u="none">
                  <a:solidFill>
                    <a:srgbClr val="000000"/>
                  </a:solidFill>
                  <a:cs typeface="+mn-cs"/>
                </a:rPr>
                <a:t> that are not evident from the global aggregates.</a:t>
              </a:r>
            </a:p>
          </p:txBody>
        </p:sp>
      </p:grpSp>
      <p:grpSp>
        <p:nvGrpSpPr>
          <p:cNvPr id="4" name="Group 171"/>
          <p:cNvGrpSpPr>
            <a:grpSpLocks/>
          </p:cNvGrpSpPr>
          <p:nvPr/>
        </p:nvGrpSpPr>
        <p:grpSpPr bwMode="auto">
          <a:xfrm>
            <a:off x="4725988" y="3582988"/>
            <a:ext cx="4217987" cy="2933700"/>
            <a:chOff x="4726001" y="3314700"/>
            <a:chExt cx="4218355" cy="2933700"/>
          </a:xfrm>
        </p:grpSpPr>
        <p:grpSp>
          <p:nvGrpSpPr>
            <p:cNvPr id="75786" name="Group 169"/>
            <p:cNvGrpSpPr>
              <a:grpSpLocks/>
            </p:cNvGrpSpPr>
            <p:nvPr/>
          </p:nvGrpSpPr>
          <p:grpSpPr bwMode="auto">
            <a:xfrm>
              <a:off x="5494338" y="3314700"/>
              <a:ext cx="2743200" cy="1828800"/>
              <a:chOff x="5494338" y="3314700"/>
              <a:chExt cx="2743200" cy="1828800"/>
            </a:xfrm>
          </p:grpSpPr>
          <p:grpSp>
            <p:nvGrpSpPr>
              <p:cNvPr id="75788" name="Group 128"/>
              <p:cNvGrpSpPr>
                <a:grpSpLocks/>
              </p:cNvGrpSpPr>
              <p:nvPr/>
            </p:nvGrpSpPr>
            <p:grpSpPr bwMode="auto">
              <a:xfrm>
                <a:off x="5494338" y="3314700"/>
                <a:ext cx="2743200" cy="1828800"/>
                <a:chOff x="5494338" y="3429000"/>
                <a:chExt cx="2743200" cy="1828800"/>
              </a:xfrm>
            </p:grpSpPr>
            <p:sp>
              <p:nvSpPr>
                <p:cNvPr id="75794" name="Rectangle 40"/>
                <p:cNvSpPr>
                  <a:spLocks noChangeArrowheads="1"/>
                </p:cNvSpPr>
                <p:nvPr/>
              </p:nvSpPr>
              <p:spPr bwMode="auto">
                <a:xfrm>
                  <a:off x="5494338" y="3429000"/>
                  <a:ext cx="2743200" cy="1828800"/>
                </a:xfrm>
                <a:prstGeom prst="rect">
                  <a:avLst/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>
                      <a:srgbClr val="000000"/>
                    </a:buClr>
                  </a:pPr>
                  <a:endParaRPr lang="en-US" altLang="en-US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75795" name="Oval 42"/>
                <p:cNvSpPr>
                  <a:spLocks noChangeArrowheads="1"/>
                </p:cNvSpPr>
                <p:nvPr/>
              </p:nvSpPr>
              <p:spPr bwMode="auto">
                <a:xfrm>
                  <a:off x="6332538" y="3810000"/>
                  <a:ext cx="76200" cy="76200"/>
                </a:xfrm>
                <a:prstGeom prst="ellipse">
                  <a:avLst/>
                </a:prstGeom>
                <a:solidFill>
                  <a:srgbClr val="333333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>
                      <a:srgbClr val="000000"/>
                    </a:buClr>
                  </a:pPr>
                  <a:endParaRPr lang="en-US" altLang="en-US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75796" name="Oval 43"/>
                <p:cNvSpPr>
                  <a:spLocks noChangeArrowheads="1"/>
                </p:cNvSpPr>
                <p:nvPr/>
              </p:nvSpPr>
              <p:spPr bwMode="auto">
                <a:xfrm>
                  <a:off x="5951538" y="4114800"/>
                  <a:ext cx="76200" cy="76200"/>
                </a:xfrm>
                <a:prstGeom prst="ellipse">
                  <a:avLst/>
                </a:prstGeom>
                <a:solidFill>
                  <a:srgbClr val="333333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>
                      <a:srgbClr val="000000"/>
                    </a:buClr>
                  </a:pPr>
                  <a:endParaRPr lang="en-US" altLang="en-US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75797" name="Oval 44"/>
                <p:cNvSpPr>
                  <a:spLocks noChangeArrowheads="1"/>
                </p:cNvSpPr>
                <p:nvPr/>
              </p:nvSpPr>
              <p:spPr bwMode="auto">
                <a:xfrm>
                  <a:off x="5799138" y="3657600"/>
                  <a:ext cx="76200" cy="76200"/>
                </a:xfrm>
                <a:prstGeom prst="ellipse">
                  <a:avLst/>
                </a:prstGeom>
                <a:solidFill>
                  <a:srgbClr val="333333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>
                      <a:srgbClr val="000000"/>
                    </a:buClr>
                  </a:pPr>
                  <a:endParaRPr lang="en-US" altLang="en-US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75798" name="Oval 45"/>
                <p:cNvSpPr>
                  <a:spLocks noChangeArrowheads="1"/>
                </p:cNvSpPr>
                <p:nvPr/>
              </p:nvSpPr>
              <p:spPr bwMode="auto">
                <a:xfrm>
                  <a:off x="5799138" y="4495800"/>
                  <a:ext cx="76200" cy="76200"/>
                </a:xfrm>
                <a:prstGeom prst="ellipse">
                  <a:avLst/>
                </a:prstGeom>
                <a:solidFill>
                  <a:srgbClr val="333333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>
                      <a:srgbClr val="000000"/>
                    </a:buClr>
                  </a:pPr>
                  <a:endParaRPr lang="en-US" altLang="en-US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75799" name="Oval 46"/>
                <p:cNvSpPr>
                  <a:spLocks noChangeArrowheads="1"/>
                </p:cNvSpPr>
                <p:nvPr/>
              </p:nvSpPr>
              <p:spPr bwMode="auto">
                <a:xfrm>
                  <a:off x="6713538" y="4114800"/>
                  <a:ext cx="76200" cy="76200"/>
                </a:xfrm>
                <a:prstGeom prst="ellipse">
                  <a:avLst/>
                </a:prstGeom>
                <a:solidFill>
                  <a:srgbClr val="333333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>
                      <a:srgbClr val="000000"/>
                    </a:buClr>
                  </a:pPr>
                  <a:endParaRPr lang="en-US" altLang="en-US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75800" name="Oval 47"/>
                <p:cNvSpPr>
                  <a:spLocks noChangeArrowheads="1"/>
                </p:cNvSpPr>
                <p:nvPr/>
              </p:nvSpPr>
              <p:spPr bwMode="auto">
                <a:xfrm>
                  <a:off x="6484938" y="4343400"/>
                  <a:ext cx="76200" cy="76200"/>
                </a:xfrm>
                <a:prstGeom prst="ellipse">
                  <a:avLst/>
                </a:prstGeom>
                <a:solidFill>
                  <a:srgbClr val="333333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>
                      <a:srgbClr val="000000"/>
                    </a:buClr>
                  </a:pPr>
                  <a:endParaRPr lang="en-US" altLang="en-US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75801" name="Oval 48"/>
                <p:cNvSpPr>
                  <a:spLocks noChangeArrowheads="1"/>
                </p:cNvSpPr>
                <p:nvPr/>
              </p:nvSpPr>
              <p:spPr bwMode="auto">
                <a:xfrm>
                  <a:off x="6713538" y="3810000"/>
                  <a:ext cx="76200" cy="76200"/>
                </a:xfrm>
                <a:prstGeom prst="ellipse">
                  <a:avLst/>
                </a:prstGeom>
                <a:solidFill>
                  <a:srgbClr val="333333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>
                      <a:srgbClr val="000000"/>
                    </a:buClr>
                  </a:pPr>
                  <a:endParaRPr lang="en-US" altLang="en-US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75802" name="Oval 49"/>
                <p:cNvSpPr>
                  <a:spLocks noChangeArrowheads="1"/>
                </p:cNvSpPr>
                <p:nvPr/>
              </p:nvSpPr>
              <p:spPr bwMode="auto">
                <a:xfrm>
                  <a:off x="7475538" y="4953000"/>
                  <a:ext cx="76200" cy="76200"/>
                </a:xfrm>
                <a:prstGeom prst="ellipse">
                  <a:avLst/>
                </a:prstGeom>
                <a:solidFill>
                  <a:srgbClr val="333333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>
                      <a:srgbClr val="000000"/>
                    </a:buClr>
                  </a:pPr>
                  <a:endParaRPr lang="en-US" altLang="en-US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75803" name="Oval 50"/>
                <p:cNvSpPr>
                  <a:spLocks noChangeArrowheads="1"/>
                </p:cNvSpPr>
                <p:nvPr/>
              </p:nvSpPr>
              <p:spPr bwMode="auto">
                <a:xfrm>
                  <a:off x="6408738" y="4572000"/>
                  <a:ext cx="76200" cy="76200"/>
                </a:xfrm>
                <a:prstGeom prst="ellipse">
                  <a:avLst/>
                </a:prstGeom>
                <a:solidFill>
                  <a:srgbClr val="333333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>
                      <a:srgbClr val="000000"/>
                    </a:buClr>
                  </a:pPr>
                  <a:endParaRPr lang="en-US" altLang="en-US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75804" name="Oval 51"/>
                <p:cNvSpPr>
                  <a:spLocks noChangeArrowheads="1"/>
                </p:cNvSpPr>
                <p:nvPr/>
              </p:nvSpPr>
              <p:spPr bwMode="auto">
                <a:xfrm>
                  <a:off x="6865938" y="4495800"/>
                  <a:ext cx="76200" cy="76200"/>
                </a:xfrm>
                <a:prstGeom prst="ellipse">
                  <a:avLst/>
                </a:prstGeom>
                <a:solidFill>
                  <a:srgbClr val="333333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>
                      <a:srgbClr val="000000"/>
                    </a:buClr>
                  </a:pPr>
                  <a:endParaRPr lang="en-US" altLang="en-US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75805" name="Oval 52"/>
                <p:cNvSpPr>
                  <a:spLocks noChangeArrowheads="1"/>
                </p:cNvSpPr>
                <p:nvPr/>
              </p:nvSpPr>
              <p:spPr bwMode="auto">
                <a:xfrm>
                  <a:off x="6484938" y="4876800"/>
                  <a:ext cx="76200" cy="76200"/>
                </a:xfrm>
                <a:prstGeom prst="ellipse">
                  <a:avLst/>
                </a:prstGeom>
                <a:solidFill>
                  <a:srgbClr val="333333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>
                      <a:srgbClr val="000000"/>
                    </a:buClr>
                  </a:pPr>
                  <a:endParaRPr lang="en-US" altLang="en-US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75806" name="Oval 55"/>
                <p:cNvSpPr>
                  <a:spLocks noChangeArrowheads="1"/>
                </p:cNvSpPr>
                <p:nvPr/>
              </p:nvSpPr>
              <p:spPr bwMode="auto">
                <a:xfrm>
                  <a:off x="7780338" y="4305300"/>
                  <a:ext cx="76200" cy="76200"/>
                </a:xfrm>
                <a:prstGeom prst="ellipse">
                  <a:avLst/>
                </a:prstGeom>
                <a:solidFill>
                  <a:srgbClr val="333333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>
                      <a:srgbClr val="000000"/>
                    </a:buClr>
                  </a:pPr>
                  <a:endParaRPr lang="en-US" altLang="en-US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75807" name="Oval 56"/>
                <p:cNvSpPr>
                  <a:spLocks noChangeArrowheads="1"/>
                </p:cNvSpPr>
                <p:nvPr/>
              </p:nvSpPr>
              <p:spPr bwMode="auto">
                <a:xfrm>
                  <a:off x="7780338" y="4800600"/>
                  <a:ext cx="76200" cy="76200"/>
                </a:xfrm>
                <a:prstGeom prst="ellipse">
                  <a:avLst/>
                </a:prstGeom>
                <a:solidFill>
                  <a:srgbClr val="333333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>
                      <a:srgbClr val="000000"/>
                    </a:buClr>
                  </a:pPr>
                  <a:endParaRPr lang="en-US" altLang="en-US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75808" name="Oval 57"/>
                <p:cNvSpPr>
                  <a:spLocks noChangeArrowheads="1"/>
                </p:cNvSpPr>
                <p:nvPr/>
              </p:nvSpPr>
              <p:spPr bwMode="auto">
                <a:xfrm>
                  <a:off x="5722938" y="4876800"/>
                  <a:ext cx="76200" cy="76200"/>
                </a:xfrm>
                <a:prstGeom prst="ellipse">
                  <a:avLst/>
                </a:prstGeom>
                <a:solidFill>
                  <a:srgbClr val="333333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>
                      <a:srgbClr val="000000"/>
                    </a:buClr>
                  </a:pPr>
                  <a:endParaRPr lang="en-US" altLang="en-US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75809" name="Oval 58"/>
                <p:cNvSpPr>
                  <a:spLocks noChangeArrowheads="1"/>
                </p:cNvSpPr>
                <p:nvPr/>
              </p:nvSpPr>
              <p:spPr bwMode="auto">
                <a:xfrm>
                  <a:off x="6103938" y="4800600"/>
                  <a:ext cx="76200" cy="76200"/>
                </a:xfrm>
                <a:prstGeom prst="ellipse">
                  <a:avLst/>
                </a:prstGeom>
                <a:solidFill>
                  <a:srgbClr val="333333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>
                      <a:srgbClr val="000000"/>
                    </a:buClr>
                  </a:pPr>
                  <a:endParaRPr lang="en-US" altLang="en-US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75810" name="Oval 59"/>
                <p:cNvSpPr>
                  <a:spLocks noChangeArrowheads="1"/>
                </p:cNvSpPr>
                <p:nvPr/>
              </p:nvSpPr>
              <p:spPr bwMode="auto">
                <a:xfrm>
                  <a:off x="6484938" y="3581400"/>
                  <a:ext cx="76200" cy="76200"/>
                </a:xfrm>
                <a:prstGeom prst="ellipse">
                  <a:avLst/>
                </a:prstGeom>
                <a:solidFill>
                  <a:srgbClr val="333333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>
                      <a:srgbClr val="000000"/>
                    </a:buClr>
                  </a:pPr>
                  <a:endParaRPr lang="en-US" altLang="en-US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75811" name="Oval 62"/>
                <p:cNvSpPr>
                  <a:spLocks noChangeArrowheads="1"/>
                </p:cNvSpPr>
                <p:nvPr/>
              </p:nvSpPr>
              <p:spPr bwMode="auto">
                <a:xfrm>
                  <a:off x="7551738" y="4419600"/>
                  <a:ext cx="76200" cy="76200"/>
                </a:xfrm>
                <a:prstGeom prst="ellipse">
                  <a:avLst/>
                </a:prstGeom>
                <a:solidFill>
                  <a:srgbClr val="333333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>
                      <a:srgbClr val="000000"/>
                    </a:buClr>
                  </a:pPr>
                  <a:endParaRPr lang="en-US" altLang="en-US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75812" name="Oval 63"/>
                <p:cNvSpPr>
                  <a:spLocks noChangeArrowheads="1"/>
                </p:cNvSpPr>
                <p:nvPr/>
              </p:nvSpPr>
              <p:spPr bwMode="auto">
                <a:xfrm>
                  <a:off x="7315200" y="3657600"/>
                  <a:ext cx="76200" cy="76200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>
                      <a:srgbClr val="000000"/>
                    </a:buClr>
                  </a:pPr>
                  <a:endParaRPr lang="en-US" altLang="en-US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75813" name="Oval 64"/>
                <p:cNvSpPr>
                  <a:spLocks noChangeArrowheads="1"/>
                </p:cNvSpPr>
                <p:nvPr/>
              </p:nvSpPr>
              <p:spPr bwMode="auto">
                <a:xfrm>
                  <a:off x="7505700" y="3845052"/>
                  <a:ext cx="76200" cy="76200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>
                      <a:srgbClr val="000000"/>
                    </a:buClr>
                  </a:pPr>
                  <a:endParaRPr lang="en-US" altLang="en-US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75814" name="Oval 65"/>
                <p:cNvSpPr>
                  <a:spLocks noChangeArrowheads="1"/>
                </p:cNvSpPr>
                <p:nvPr/>
              </p:nvSpPr>
              <p:spPr bwMode="auto">
                <a:xfrm>
                  <a:off x="7467600" y="3695700"/>
                  <a:ext cx="76200" cy="76200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>
                      <a:srgbClr val="000000"/>
                    </a:buClr>
                  </a:pPr>
                  <a:endParaRPr lang="en-US" altLang="en-US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75815" name="Oval 66"/>
                <p:cNvSpPr>
                  <a:spLocks noChangeArrowheads="1"/>
                </p:cNvSpPr>
                <p:nvPr/>
              </p:nvSpPr>
              <p:spPr bwMode="auto">
                <a:xfrm>
                  <a:off x="7315200" y="3845052"/>
                  <a:ext cx="76200" cy="76200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>
                      <a:srgbClr val="000000"/>
                    </a:buClr>
                  </a:pPr>
                  <a:endParaRPr lang="en-US" altLang="en-US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75816" name="Oval 68"/>
                <p:cNvSpPr>
                  <a:spLocks noChangeArrowheads="1"/>
                </p:cNvSpPr>
                <p:nvPr/>
              </p:nvSpPr>
              <p:spPr bwMode="auto">
                <a:xfrm>
                  <a:off x="7315200" y="4038600"/>
                  <a:ext cx="76200" cy="76200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>
                      <a:srgbClr val="000000"/>
                    </a:buClr>
                  </a:pPr>
                  <a:endParaRPr lang="en-US" altLang="en-US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75817" name="Oval 69"/>
                <p:cNvSpPr>
                  <a:spLocks noChangeArrowheads="1"/>
                </p:cNvSpPr>
                <p:nvPr/>
              </p:nvSpPr>
              <p:spPr bwMode="auto">
                <a:xfrm>
                  <a:off x="7932738" y="3733800"/>
                  <a:ext cx="76200" cy="76200"/>
                </a:xfrm>
                <a:prstGeom prst="ellipse">
                  <a:avLst/>
                </a:prstGeom>
                <a:solidFill>
                  <a:srgbClr val="333333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u="sng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>
                      <a:srgbClr val="000000"/>
                    </a:buClr>
                  </a:pPr>
                  <a:endParaRPr lang="en-US" altLang="en-US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sp>
            <p:nvSpPr>
              <p:cNvPr id="75789" name="Oval 64"/>
              <p:cNvSpPr>
                <a:spLocks noChangeArrowheads="1"/>
              </p:cNvSpPr>
              <p:nvPr/>
            </p:nvSpPr>
            <p:spPr bwMode="auto">
              <a:xfrm>
                <a:off x="7467600" y="3886200"/>
                <a:ext cx="76200" cy="7620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>
                    <a:srgbClr val="000000"/>
                  </a:buClr>
                </a:pPr>
                <a:endParaRPr lang="en-US" altLang="en-US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75790" name="Oval 65"/>
              <p:cNvSpPr>
                <a:spLocks noChangeArrowheads="1"/>
              </p:cNvSpPr>
              <p:nvPr/>
            </p:nvSpPr>
            <p:spPr bwMode="auto">
              <a:xfrm>
                <a:off x="7124700" y="3730752"/>
                <a:ext cx="76200" cy="7620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>
                    <a:srgbClr val="000000"/>
                  </a:buClr>
                </a:pPr>
                <a:endParaRPr lang="en-US" altLang="en-US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75791" name="Oval 65"/>
              <p:cNvSpPr>
                <a:spLocks noChangeArrowheads="1"/>
              </p:cNvSpPr>
              <p:nvPr/>
            </p:nvSpPr>
            <p:spPr bwMode="auto">
              <a:xfrm>
                <a:off x="7162800" y="3886200"/>
                <a:ext cx="76200" cy="7620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>
                    <a:srgbClr val="000000"/>
                  </a:buClr>
                </a:pPr>
                <a:endParaRPr lang="en-US" altLang="en-US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75792" name="Oval 65"/>
              <p:cNvSpPr>
                <a:spLocks noChangeArrowheads="1"/>
              </p:cNvSpPr>
              <p:nvPr/>
            </p:nvSpPr>
            <p:spPr bwMode="auto">
              <a:xfrm>
                <a:off x="7162800" y="3581400"/>
                <a:ext cx="76200" cy="7620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>
                    <a:srgbClr val="000000"/>
                  </a:buClr>
                </a:pPr>
                <a:endParaRPr lang="en-US" altLang="en-US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75793" name="Oval 70"/>
              <p:cNvSpPr>
                <a:spLocks noChangeArrowheads="1"/>
              </p:cNvSpPr>
              <p:nvPr/>
            </p:nvSpPr>
            <p:spPr bwMode="auto">
              <a:xfrm>
                <a:off x="7214616" y="3630168"/>
                <a:ext cx="274320" cy="274320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u="sng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>
                    <a:srgbClr val="000000"/>
                  </a:buClr>
                </a:pPr>
                <a:endParaRPr lang="en-US" altLang="en-US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sp>
          <p:nvSpPr>
            <p:cNvPr id="75787" name="Rectangle 170"/>
            <p:cNvSpPr>
              <a:spLocks noChangeArrowheads="1"/>
            </p:cNvSpPr>
            <p:nvPr/>
          </p:nvSpPr>
          <p:spPr bwMode="auto">
            <a:xfrm>
              <a:off x="4726001" y="5325070"/>
              <a:ext cx="4218355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u="sng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>
                  <a:srgbClr val="000000"/>
                </a:buClr>
              </a:pPr>
              <a:r>
                <a:rPr lang="en-US" altLang="en-US" sz="1800" u="none">
                  <a:solidFill>
                    <a:srgbClr val="000000"/>
                  </a:solidFill>
                  <a:cs typeface="+mn-cs"/>
                </a:rPr>
                <a:t>Bottom-up fails for </a:t>
              </a:r>
              <a:r>
                <a:rPr lang="en-US" altLang="en-US" sz="1800" b="1" u="none">
                  <a:solidFill>
                    <a:srgbClr val="000000"/>
                  </a:solidFill>
                  <a:cs typeface="+mn-cs"/>
                </a:rPr>
                <a:t>subtle patterns</a:t>
              </a:r>
              <a:r>
                <a:rPr lang="en-US" altLang="en-US" sz="1800" u="none">
                  <a:solidFill>
                    <a:srgbClr val="000000"/>
                  </a:solidFill>
                  <a:cs typeface="+mn-cs"/>
                </a:rPr>
                <a:t> that are only evident when a group of data records are considered collectively.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825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0" grpId="0"/>
      <p:bldP spid="55301" grpId="0"/>
      <p:bldP spid="55302" grpId="0"/>
      <p:bldP spid="5530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rgbClr val="006600"/>
                </a:solidFill>
              </a:rPr>
              <a:t>Subset scanning</a:t>
            </a:r>
          </a:p>
        </p:txBody>
      </p:sp>
      <p:sp>
        <p:nvSpPr>
          <p:cNvPr id="16387" name="Text Box 13"/>
          <p:cNvSpPr txBox="1">
            <a:spLocks noChangeArrowheads="1"/>
          </p:cNvSpPr>
          <p:nvPr/>
        </p:nvSpPr>
        <p:spPr bwMode="auto">
          <a:xfrm>
            <a:off x="1312863" y="876300"/>
            <a:ext cx="6481762" cy="701675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/>
              <a:t>We can scan over </a:t>
            </a:r>
            <a:r>
              <a:rPr lang="en-US" altLang="en-US" sz="2000" u="sng"/>
              <a:t>subsets</a:t>
            </a:r>
            <a:r>
              <a:rPr lang="en-US" altLang="en-US" sz="2000"/>
              <a:t> of the dataset in order to find those groups of records that correspond to a pattern. </a:t>
            </a:r>
          </a:p>
        </p:txBody>
      </p:sp>
      <p:sp>
        <p:nvSpPr>
          <p:cNvPr id="1960984" name="Text Box 24"/>
          <p:cNvSpPr txBox="1">
            <a:spLocks noChangeArrowheads="1"/>
          </p:cNvSpPr>
          <p:nvPr/>
        </p:nvSpPr>
        <p:spPr bwMode="auto">
          <a:xfrm>
            <a:off x="633413" y="1803400"/>
            <a:ext cx="3694112" cy="11906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Step 1</a:t>
            </a:r>
            <a:r>
              <a:rPr lang="en-US" altLang="en-US" sz="1800"/>
              <a:t>: Compute </a:t>
            </a:r>
            <a:r>
              <a:rPr lang="en-US" altLang="en-US" sz="1800" b="1"/>
              <a:t>score</a:t>
            </a:r>
            <a:r>
              <a:rPr lang="en-US" altLang="en-US" sz="1800"/>
              <a:t> F(S, P) for each subset S = {x</a:t>
            </a:r>
            <a:r>
              <a:rPr lang="en-US" altLang="en-US" sz="1800" baseline="-25000"/>
              <a:t>i</a:t>
            </a:r>
            <a:r>
              <a:rPr lang="en-US" altLang="en-US" sz="1800"/>
              <a:t>} and for each pattern type P, where higher score means more likely to be a pattern.</a:t>
            </a:r>
          </a:p>
        </p:txBody>
      </p:sp>
      <p:sp>
        <p:nvSpPr>
          <p:cNvPr id="1960985" name="Text Box 25"/>
          <p:cNvSpPr txBox="1">
            <a:spLocks noChangeArrowheads="1"/>
          </p:cNvSpPr>
          <p:nvPr/>
        </p:nvSpPr>
        <p:spPr bwMode="auto">
          <a:xfrm>
            <a:off x="4932363" y="1800225"/>
            <a:ext cx="3419475" cy="1190625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Step 2</a:t>
            </a:r>
            <a:r>
              <a:rPr lang="en-US" altLang="en-US" sz="1800"/>
              <a:t>: Consider the highest scoring potential patterns (S, P) and decide whether each actually represents a pattern.</a:t>
            </a:r>
          </a:p>
        </p:txBody>
      </p:sp>
      <p:sp>
        <p:nvSpPr>
          <p:cNvPr id="1960986" name="Text Box 26"/>
          <p:cNvSpPr txBox="1">
            <a:spLocks noChangeArrowheads="1"/>
          </p:cNvSpPr>
          <p:nvPr/>
        </p:nvSpPr>
        <p:spPr bwMode="auto">
          <a:xfrm>
            <a:off x="1309688" y="3233738"/>
            <a:ext cx="6508750" cy="366712"/>
          </a:xfrm>
          <a:prstGeom prst="rect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There are many options for computing the score of a subset 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0984" grpId="0" animBg="1"/>
      <p:bldP spid="1960985" grpId="0" animBg="1"/>
      <p:bldP spid="196098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rgbClr val="006600"/>
                </a:solidFill>
              </a:rPr>
              <a:t>What’s Strange About Recent Events?</a:t>
            </a:r>
          </a:p>
        </p:txBody>
      </p:sp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1312863" y="876300"/>
            <a:ext cx="6481762" cy="701675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/>
              <a:t>We can scan over </a:t>
            </a:r>
            <a:r>
              <a:rPr lang="en-US" altLang="en-US" sz="2000" u="sng"/>
              <a:t>subsets</a:t>
            </a:r>
            <a:r>
              <a:rPr lang="en-US" altLang="en-US" sz="2000"/>
              <a:t> of the dataset in order to find those groups of records that correspond to a pattern. </a:t>
            </a:r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633413" y="1803400"/>
            <a:ext cx="3694112" cy="11906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Step 1</a:t>
            </a:r>
            <a:r>
              <a:rPr lang="en-US" altLang="en-US" sz="1800"/>
              <a:t>: Compute </a:t>
            </a:r>
            <a:r>
              <a:rPr lang="en-US" altLang="en-US" sz="1800" b="1"/>
              <a:t>score</a:t>
            </a:r>
            <a:r>
              <a:rPr lang="en-US" altLang="en-US" sz="1800"/>
              <a:t> F(S, P) for each subset S = {x</a:t>
            </a:r>
            <a:r>
              <a:rPr lang="en-US" altLang="en-US" sz="1800" baseline="-25000"/>
              <a:t>i</a:t>
            </a:r>
            <a:r>
              <a:rPr lang="en-US" altLang="en-US" sz="1800"/>
              <a:t>} and for each pattern type P, where higher score means more likely to be a pattern.</a:t>
            </a:r>
          </a:p>
        </p:txBody>
      </p:sp>
      <p:sp>
        <p:nvSpPr>
          <p:cNvPr id="18437" name="Text Box 5"/>
          <p:cNvSpPr txBox="1">
            <a:spLocks noChangeArrowheads="1"/>
          </p:cNvSpPr>
          <p:nvPr/>
        </p:nvSpPr>
        <p:spPr bwMode="auto">
          <a:xfrm>
            <a:off x="4932363" y="1800225"/>
            <a:ext cx="3419475" cy="1190625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317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Step 2</a:t>
            </a:r>
            <a:r>
              <a:rPr lang="en-US" altLang="en-US" sz="1800"/>
              <a:t>: Consider the highest scoring potential patterns (S, P) and decide whether each actually represents a pattern.</a:t>
            </a:r>
          </a:p>
        </p:txBody>
      </p:sp>
      <p:sp>
        <p:nvSpPr>
          <p:cNvPr id="18438" name="Text Box 6"/>
          <p:cNvSpPr txBox="1">
            <a:spLocks noChangeArrowheads="1"/>
          </p:cNvSpPr>
          <p:nvPr/>
        </p:nvSpPr>
        <p:spPr bwMode="auto">
          <a:xfrm>
            <a:off x="1309688" y="3233738"/>
            <a:ext cx="6508750" cy="366712"/>
          </a:xfrm>
          <a:prstGeom prst="rect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There are many options for computing the score of a subset S.</a:t>
            </a:r>
          </a:p>
        </p:txBody>
      </p:sp>
      <p:sp>
        <p:nvSpPr>
          <p:cNvPr id="18439" name="Text Box 7"/>
          <p:cNvSpPr txBox="1">
            <a:spLocks noChangeArrowheads="1"/>
          </p:cNvSpPr>
          <p:nvPr/>
        </p:nvSpPr>
        <p:spPr bwMode="auto">
          <a:xfrm>
            <a:off x="608013" y="3790950"/>
            <a:ext cx="7908925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In the WSARE method (“What’s Strange About Recent Events”), we consider the subsets of the data defined by a one- or two-component rule R,  and find rules where the current data is significantly different than the past.</a:t>
            </a:r>
          </a:p>
        </p:txBody>
      </p:sp>
      <p:sp>
        <p:nvSpPr>
          <p:cNvPr id="1986568" name="Text Box 8"/>
          <p:cNvSpPr txBox="1">
            <a:spLocks noChangeArrowheads="1"/>
          </p:cNvSpPr>
          <p:nvPr/>
        </p:nvSpPr>
        <p:spPr bwMode="auto">
          <a:xfrm>
            <a:off x="257175" y="4784725"/>
            <a:ext cx="861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For each rule, we create a 2x2 contingency table comparing current and past data:</a:t>
            </a:r>
          </a:p>
        </p:txBody>
      </p:sp>
      <p:sp>
        <p:nvSpPr>
          <p:cNvPr id="1986569" name="Text Box 9"/>
          <p:cNvSpPr txBox="1">
            <a:spLocks noChangeArrowheads="1"/>
          </p:cNvSpPr>
          <p:nvPr/>
        </p:nvSpPr>
        <p:spPr bwMode="auto">
          <a:xfrm>
            <a:off x="2797175" y="5295900"/>
            <a:ext cx="946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Current</a:t>
            </a:r>
          </a:p>
        </p:txBody>
      </p:sp>
      <p:sp>
        <p:nvSpPr>
          <p:cNvPr id="1986570" name="Text Box 10"/>
          <p:cNvSpPr txBox="1">
            <a:spLocks noChangeArrowheads="1"/>
          </p:cNvSpPr>
          <p:nvPr/>
        </p:nvSpPr>
        <p:spPr bwMode="auto">
          <a:xfrm>
            <a:off x="3878263" y="5297488"/>
            <a:ext cx="641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Past</a:t>
            </a:r>
          </a:p>
        </p:txBody>
      </p:sp>
      <p:sp>
        <p:nvSpPr>
          <p:cNvPr id="1986571" name="Text Box 11"/>
          <p:cNvSpPr txBox="1">
            <a:spLocks noChangeArrowheads="1"/>
          </p:cNvSpPr>
          <p:nvPr/>
        </p:nvSpPr>
        <p:spPr bwMode="auto">
          <a:xfrm>
            <a:off x="274638" y="5646738"/>
            <a:ext cx="2514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# records satisfying R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# records satisfying ~R</a:t>
            </a:r>
          </a:p>
        </p:txBody>
      </p:sp>
      <p:sp>
        <p:nvSpPr>
          <p:cNvPr id="1986572" name="Text Box 12"/>
          <p:cNvSpPr txBox="1">
            <a:spLocks noChangeArrowheads="1"/>
          </p:cNvSpPr>
          <p:nvPr/>
        </p:nvSpPr>
        <p:spPr bwMode="auto">
          <a:xfrm>
            <a:off x="3025775" y="5653088"/>
            <a:ext cx="438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48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86</a:t>
            </a:r>
          </a:p>
        </p:txBody>
      </p:sp>
      <p:sp>
        <p:nvSpPr>
          <p:cNvPr id="1986573" name="Text Box 13"/>
          <p:cNvSpPr txBox="1">
            <a:spLocks noChangeArrowheads="1"/>
          </p:cNvSpPr>
          <p:nvPr/>
        </p:nvSpPr>
        <p:spPr bwMode="auto">
          <a:xfrm>
            <a:off x="3916363" y="5651500"/>
            <a:ext cx="565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45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220</a:t>
            </a:r>
          </a:p>
        </p:txBody>
      </p:sp>
      <p:sp>
        <p:nvSpPr>
          <p:cNvPr id="1986574" name="AutoShape 14"/>
          <p:cNvSpPr>
            <a:spLocks noChangeArrowheads="1"/>
          </p:cNvSpPr>
          <p:nvPr/>
        </p:nvSpPr>
        <p:spPr bwMode="auto">
          <a:xfrm>
            <a:off x="4910138" y="5713413"/>
            <a:ext cx="788987" cy="274637"/>
          </a:xfrm>
          <a:prstGeom prst="rightArrow">
            <a:avLst>
              <a:gd name="adj1" fmla="val 50000"/>
              <a:gd name="adj2" fmla="val 71821"/>
            </a:avLst>
          </a:prstGeom>
          <a:solidFill>
            <a:schemeClr val="accent1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986575" name="Text Box 15"/>
          <p:cNvSpPr txBox="1">
            <a:spLocks noChangeArrowheads="1"/>
          </p:cNvSpPr>
          <p:nvPr/>
        </p:nvSpPr>
        <p:spPr bwMode="auto">
          <a:xfrm>
            <a:off x="5976938" y="5251450"/>
            <a:ext cx="2706687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Compute p-value using a statistical test (</a:t>
            </a:r>
            <a:r>
              <a:rPr lang="en-US" altLang="en-US" sz="1800">
                <a:latin typeface="Symbol" panose="05050102010706020507" pitchFamily="18" charset="2"/>
              </a:rPr>
              <a:t>C</a:t>
            </a:r>
            <a:r>
              <a:rPr lang="en-US" altLang="en-US" sz="1800" baseline="30000"/>
              <a:t>2</a:t>
            </a:r>
            <a:r>
              <a:rPr lang="en-US" altLang="en-US" sz="1800"/>
              <a:t> or Fisher’s Exact).  Lower p-value = higher score.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568" grpId="0"/>
      <p:bldP spid="1986569" grpId="0"/>
      <p:bldP spid="1986570" grpId="0"/>
      <p:bldP spid="1986571" grpId="0"/>
      <p:bldP spid="1986572" grpId="0"/>
      <p:bldP spid="1986573" grpId="0"/>
      <p:bldP spid="1986574" grpId="0" animBg="1"/>
      <p:bldP spid="1986575" grpId="0"/>
    </p:bldLst>
  </p:timing>
</p:sld>
</file>

<file path=ppt/theme/theme1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overfit04">
  <a:themeElements>
    <a:clrScheme name="2_overfit04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2_overfit0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overfit04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overfit04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overfit04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overfit04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overfit04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overfit04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overfit04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9912</TotalTime>
  <Words>3407</Words>
  <Application>Microsoft Office PowerPoint</Application>
  <PresentationFormat>On-screen Show (4:3)</PresentationFormat>
  <Paragraphs>215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Helvetica Light</vt:lpstr>
      <vt:lpstr>Symbol</vt:lpstr>
      <vt:lpstr>Times</vt:lpstr>
      <vt:lpstr>Times New Roman</vt:lpstr>
      <vt:lpstr>Wingdings</vt:lpstr>
      <vt:lpstr>1_Default Design</vt:lpstr>
      <vt:lpstr>2_overfit04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Question: Why search over subsets?   Answer: Simpler approaches can fail.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Neill</dc:creator>
  <cp:lastModifiedBy>Daniel Neill</cp:lastModifiedBy>
  <cp:revision>402</cp:revision>
  <cp:lastPrinted>1601-01-01T00:00:00Z</cp:lastPrinted>
  <dcterms:created xsi:type="dcterms:W3CDTF">1601-01-01T00:00:00Z</dcterms:created>
  <dcterms:modified xsi:type="dcterms:W3CDTF">2021-12-28T22:11:34Z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